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73" r:id="rId24"/>
    <p:sldId id="374" r:id="rId25"/>
    <p:sldId id="345" r:id="rId26"/>
    <p:sldId id="277" r:id="rId27"/>
    <p:sldId id="276" r:id="rId28"/>
    <p:sldId id="278" r:id="rId29"/>
    <p:sldId id="279" r:id="rId30"/>
    <p:sldId id="280" r:id="rId31"/>
    <p:sldId id="289" r:id="rId32"/>
    <p:sldId id="370" r:id="rId33"/>
    <p:sldId id="290" r:id="rId34"/>
    <p:sldId id="291" r:id="rId35"/>
    <p:sldId id="292" r:id="rId36"/>
    <p:sldId id="293" r:id="rId37"/>
    <p:sldId id="356" r:id="rId38"/>
    <p:sldId id="294" r:id="rId39"/>
    <p:sldId id="333" r:id="rId40"/>
    <p:sldId id="334" r:id="rId41"/>
    <p:sldId id="335" r:id="rId42"/>
    <p:sldId id="336" r:id="rId43"/>
    <p:sldId id="337" r:id="rId44"/>
    <p:sldId id="338" r:id="rId45"/>
    <p:sldId id="339" r:id="rId46"/>
    <p:sldId id="340" r:id="rId47"/>
    <p:sldId id="341" r:id="rId48"/>
    <p:sldId id="342" r:id="rId49"/>
    <p:sldId id="348" r:id="rId50"/>
    <p:sldId id="346" r:id="rId51"/>
    <p:sldId id="300" r:id="rId52"/>
    <p:sldId id="301" r:id="rId53"/>
    <p:sldId id="302" r:id="rId54"/>
    <p:sldId id="304" r:id="rId55"/>
    <p:sldId id="366" r:id="rId56"/>
    <p:sldId id="371" r:id="rId57"/>
    <p:sldId id="372" r:id="rId58"/>
    <p:sldId id="360" r:id="rId59"/>
    <p:sldId id="367" r:id="rId60"/>
    <p:sldId id="368" r:id="rId61"/>
    <p:sldId id="369" r:id="rId62"/>
    <p:sldId id="347" r:id="rId63"/>
    <p:sldId id="305" r:id="rId64"/>
    <p:sldId id="375" r:id="rId65"/>
    <p:sldId id="376" r:id="rId66"/>
    <p:sldId id="308" r:id="rId67"/>
    <p:sldId id="330" r:id="rId68"/>
    <p:sldId id="273" r:id="rId69"/>
    <p:sldId id="281" r:id="rId70"/>
    <p:sldId id="282" r:id="rId71"/>
    <p:sldId id="377" r:id="rId72"/>
    <p:sldId id="378" r:id="rId73"/>
    <p:sldId id="379" r:id="rId74"/>
    <p:sldId id="380" r:id="rId75"/>
    <p:sldId id="38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 id="373"/>
            <p14:sldId id="374"/>
          </p14:sldIdLst>
        </p14:section>
        <p14:section name="metrics" id="{6163817D-DB14-3F45-917F-12299CBCF896}">
          <p14:sldIdLst>
            <p14:sldId id="345"/>
            <p14:sldId id="277"/>
            <p14:sldId id="276"/>
            <p14:sldId id="278"/>
            <p14:sldId id="279"/>
            <p14:sldId id="280"/>
            <p14:sldId id="289"/>
            <p14:sldId id="370"/>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6"/>
            <p14:sldId id="371"/>
            <p14:sldId id="372"/>
            <p14:sldId id="360"/>
            <p14:sldId id="367"/>
            <p14:sldId id="368"/>
            <p14:sldId id="369"/>
            <p14:sldId id="347"/>
            <p14:sldId id="305"/>
            <p14:sldId id="375"/>
            <p14:sldId id="376"/>
            <p14:sldId id="308"/>
            <p14:sldId id="330"/>
            <p14:sldId id="273"/>
            <p14:sldId id="281"/>
            <p14:sldId id="282"/>
            <p14:sldId id="377"/>
            <p14:sldId id="378"/>
            <p14:sldId id="379"/>
            <p14:sldId id="380"/>
            <p14:sldId id="381"/>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7"/>
    <p:restoredTop sz="87855"/>
  </p:normalViewPr>
  <p:slideViewPr>
    <p:cSldViewPr snapToGrid="0" snapToObjects="1" showGuides="1">
      <p:cViewPr varScale="1">
        <p:scale>
          <a:sx n="110" d="100"/>
          <a:sy n="110" d="100"/>
        </p:scale>
        <p:origin x="208" y="352"/>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41x4 + 40 + 39</a:t>
            </a:r>
          </a:p>
        </p:txBody>
      </p:sp>
      <p:sp>
        <p:nvSpPr>
          <p:cNvPr id="4" name="Slide Number Placeholder 3"/>
          <p:cNvSpPr>
            <a:spLocks noGrp="1"/>
          </p:cNvSpPr>
          <p:nvPr>
            <p:ph type="sldNum" sz="quarter" idx="5"/>
          </p:nvPr>
        </p:nvSpPr>
        <p:spPr/>
        <p:txBody>
          <a:bodyPr/>
          <a:lstStyle/>
          <a:p>
            <a:fld id="{D5F465F4-FCE9-D847-AD01-FD3F28AD30DC}" type="slidenum">
              <a:rPr lang="en-US" smtClean="0"/>
              <a:t>16</a:t>
            </a:fld>
            <a:endParaRPr lang="en-US"/>
          </a:p>
        </p:txBody>
      </p:sp>
    </p:spTree>
    <p:extLst>
      <p:ext uri="{BB962C8B-B14F-4D97-AF65-F5344CB8AC3E}">
        <p14:creationId xmlns:p14="http://schemas.microsoft.com/office/powerpoint/2010/main" val="305422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47</a:t>
            </a:fld>
            <a:endParaRPr lang="en-US"/>
          </a:p>
        </p:txBody>
      </p:sp>
    </p:spTree>
    <p:extLst>
      <p:ext uri="{BB962C8B-B14F-4D97-AF65-F5344CB8AC3E}">
        <p14:creationId xmlns:p14="http://schemas.microsoft.com/office/powerpoint/2010/main" val="13326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86927" rtl="0" latinLnBrk="0">
              <a:lnSpc>
                <a:spcPct val="117999"/>
              </a:lnSpc>
            </a:pPr>
            <a:r>
              <a:rPr lang="en-US"/>
              <a:t>recall along the rows, or precision along the columns. use IDF to encourage rarer more contentful terms</a:t>
            </a:r>
          </a:p>
        </p:txBody>
      </p:sp>
    </p:spTree>
    <p:extLst>
      <p:ext uri="{BB962C8B-B14F-4D97-AF65-F5344CB8AC3E}">
        <p14:creationId xmlns:p14="http://schemas.microsoft.com/office/powerpoint/2010/main" val="77543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paws = paraphrase adversaries from word scrambling</a:t>
            </a:r>
          </a:p>
        </p:txBody>
      </p:sp>
      <p:sp>
        <p:nvSpPr>
          <p:cNvPr id="4" name="Slide Number Placeholder 3"/>
          <p:cNvSpPr>
            <a:spLocks noGrp="1"/>
          </p:cNvSpPr>
          <p:nvPr>
            <p:ph type="sldNum" sz="quarter" idx="5"/>
          </p:nvPr>
        </p:nvSpPr>
        <p:spPr/>
        <p:txBody>
          <a:bodyPr/>
          <a:lstStyle/>
          <a:p>
            <a:fld id="{D5F465F4-FCE9-D847-AD01-FD3F28AD30DC}" type="slidenum">
              <a:rPr lang="en-US" smtClean="0"/>
              <a:t>60</a:t>
            </a:fld>
            <a:endParaRPr lang="en-US"/>
          </a:p>
        </p:txBody>
      </p:sp>
    </p:spTree>
    <p:extLst>
      <p:ext uri="{BB962C8B-B14F-4D97-AF65-F5344CB8AC3E}">
        <p14:creationId xmlns:p14="http://schemas.microsoft.com/office/powerpoint/2010/main" val="28984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spcBef>
                <a:spcPts val="1688"/>
              </a:spcBef>
            </a:lvl1pPr>
            <a:lvl2pPr>
              <a:spcBef>
                <a:spcPts val="1688"/>
              </a:spcBef>
            </a:lvl2pPr>
            <a:lvl3pPr>
              <a:spcBef>
                <a:spcPts val="1688"/>
              </a:spcBef>
            </a:lvl3pPr>
            <a:lvl4pPr>
              <a:spcBef>
                <a:spcPts val="1688"/>
              </a:spcBef>
            </a:lvl4pPr>
            <a:lvl5pPr>
              <a:spcBef>
                <a:spcPts val="1688"/>
              </a:spcBef>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486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jpeg"/></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abs/2301.08745"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1938992"/>
          </a:xfrm>
          <a:prstGeom prst="rect">
            <a:avLst/>
          </a:prstGeom>
        </p:spPr>
        <p:txBody>
          <a:bodyPr wrap="square">
            <a:spAutoFit/>
          </a:bodyPr>
          <a:lstStyle/>
          <a:p>
            <a:r>
              <a:rPr lang="en-US" sz="2400" dirty="0"/>
              <a:t>O </a:t>
            </a:r>
            <a:r>
              <a:rPr lang="en-US" sz="2400" dirty="0" err="1"/>
              <a:t>lenei</a:t>
            </a:r>
            <a:r>
              <a:rPr lang="en-US" sz="2400" dirty="0"/>
              <a:t> </a:t>
            </a:r>
            <a:r>
              <a:rPr lang="en-US" sz="2400" dirty="0" err="1"/>
              <a:t>tulafono</a:t>
            </a:r>
            <a:r>
              <a:rPr lang="en-US" sz="2400" dirty="0"/>
              <a:t> </a:t>
            </a:r>
            <a:r>
              <a:rPr lang="en-US" sz="2400" dirty="0" err="1"/>
              <a:t>taufa’aofi</a:t>
            </a:r>
            <a:r>
              <a:rPr lang="en-US" sz="2400" dirty="0"/>
              <a:t> </a:t>
            </a:r>
            <a:r>
              <a:rPr lang="en-US" sz="2400" dirty="0" err="1"/>
              <a:t>mai</a:t>
            </a:r>
            <a:r>
              <a:rPr lang="en-US" sz="2400" dirty="0"/>
              <a:t> le </a:t>
            </a:r>
            <a:r>
              <a:rPr lang="en-US" sz="2400" dirty="0" err="1"/>
              <a:t>faigamalo</a:t>
            </a:r>
            <a:r>
              <a:rPr lang="en-US" sz="2400" dirty="0"/>
              <a:t> a Lolo ma </a:t>
            </a:r>
            <a:r>
              <a:rPr lang="en-US" sz="2400" dirty="0" err="1"/>
              <a:t>Lemanu</a:t>
            </a:r>
            <a:r>
              <a:rPr lang="en-US" sz="2400" dirty="0"/>
              <a:t>, </a:t>
            </a:r>
            <a:r>
              <a:rPr lang="en-US" sz="2400" dirty="0" err="1"/>
              <a:t>na</a:t>
            </a:r>
            <a:r>
              <a:rPr lang="en-US" sz="2400" dirty="0"/>
              <a:t> </a:t>
            </a:r>
            <a:r>
              <a:rPr lang="en-US" sz="2400" dirty="0" err="1"/>
              <a:t>taunu’u</a:t>
            </a:r>
            <a:r>
              <a:rPr lang="en-US" sz="2400" dirty="0"/>
              <a:t> </a:t>
            </a:r>
            <a:r>
              <a:rPr lang="en-US" sz="2400" dirty="0" err="1"/>
              <a:t>i</a:t>
            </a:r>
            <a:r>
              <a:rPr lang="en-US" sz="2400" dirty="0"/>
              <a:t> luma o le </a:t>
            </a:r>
            <a:r>
              <a:rPr lang="en-US" sz="2400" dirty="0" err="1"/>
              <a:t>Fono</a:t>
            </a:r>
            <a:r>
              <a:rPr lang="en-US" sz="2400" dirty="0"/>
              <a:t> </a:t>
            </a:r>
            <a:r>
              <a:rPr lang="en-US" sz="2400" dirty="0" err="1"/>
              <a:t>Faitulafono</a:t>
            </a:r>
            <a:r>
              <a:rPr lang="en-US" sz="2400" dirty="0"/>
              <a:t> </a:t>
            </a:r>
            <a:r>
              <a:rPr lang="en-US" sz="2400" dirty="0" err="1"/>
              <a:t>i</a:t>
            </a:r>
            <a:r>
              <a:rPr lang="en-US" sz="2400" dirty="0"/>
              <a:t> le </a:t>
            </a:r>
            <a:r>
              <a:rPr lang="en-US" sz="2400" dirty="0" err="1"/>
              <a:t>vaiaso</a:t>
            </a:r>
            <a:r>
              <a:rPr lang="en-US" sz="2400" dirty="0"/>
              <a:t> </a:t>
            </a:r>
            <a:r>
              <a:rPr lang="en-US" sz="2400" dirty="0" err="1"/>
              <a:t>mulimuli</a:t>
            </a:r>
            <a:r>
              <a:rPr lang="en-US" sz="2400" dirty="0"/>
              <a:t> o </a:t>
            </a:r>
            <a:r>
              <a:rPr lang="en-US" sz="2400" dirty="0" err="1"/>
              <a:t>galuega</a:t>
            </a:r>
            <a:r>
              <a:rPr lang="en-US" sz="2400" dirty="0"/>
              <a:t> a </a:t>
            </a:r>
            <a:r>
              <a:rPr lang="en-US" sz="2400" dirty="0" err="1"/>
              <a:t>maota</a:t>
            </a:r>
            <a:r>
              <a:rPr lang="en-US" sz="2400" dirty="0"/>
              <a:t> e </a:t>
            </a:r>
            <a:r>
              <a:rPr lang="en-US" sz="2400" dirty="0" err="1"/>
              <a:t>lua</a:t>
            </a:r>
            <a:r>
              <a:rPr lang="en-US" sz="2400" dirty="0"/>
              <a:t>, ma </a:t>
            </a:r>
            <a:r>
              <a:rPr lang="en-US" sz="2400" dirty="0" err="1"/>
              <a:t>faia</a:t>
            </a:r>
            <a:r>
              <a:rPr lang="en-US" sz="2400" dirty="0"/>
              <a:t> ai </a:t>
            </a:r>
            <a:r>
              <a:rPr lang="en-US" sz="2400" dirty="0" err="1"/>
              <a:t>loa</a:t>
            </a:r>
            <a:r>
              <a:rPr lang="en-US" sz="2400" dirty="0"/>
              <a:t> le </a:t>
            </a:r>
            <a:r>
              <a:rPr lang="en-US" sz="2400" dirty="0" err="1"/>
              <a:t>fa’aiuga</a:t>
            </a:r>
            <a:r>
              <a:rPr lang="en-US" sz="2400" dirty="0"/>
              <a:t> </a:t>
            </a:r>
            <a:r>
              <a:rPr lang="en-US" sz="2400" dirty="0" err="1"/>
              <a:t>ina</a:t>
            </a:r>
            <a:r>
              <a:rPr lang="en-US" sz="2400" dirty="0"/>
              <a:t> </a:t>
            </a:r>
            <a:r>
              <a:rPr lang="en-US" sz="2400" dirty="0" err="1"/>
              <a:t>ia</a:t>
            </a:r>
            <a:r>
              <a:rPr lang="en-US" sz="2400" dirty="0"/>
              <a:t> </a:t>
            </a:r>
            <a:r>
              <a:rPr lang="en-US" sz="2400" dirty="0" err="1"/>
              <a:t>taofia</a:t>
            </a:r>
            <a:r>
              <a:rPr lang="en-US" sz="2400" dirty="0"/>
              <a:t> le </a:t>
            </a:r>
            <a:r>
              <a:rPr lang="en-US" sz="2400" dirty="0" err="1"/>
              <a:t>iloiloina</a:t>
            </a:r>
            <a:r>
              <a:rPr lang="en-US" sz="2400" dirty="0"/>
              <a:t> o </a:t>
            </a:r>
            <a:r>
              <a:rPr lang="en-US" sz="2400" dirty="0" err="1"/>
              <a:t>nei</a:t>
            </a:r>
            <a:r>
              <a:rPr lang="en-US" sz="2400" dirty="0"/>
              <a:t> </a:t>
            </a:r>
            <a:r>
              <a:rPr lang="en-US" sz="2400" dirty="0" err="1"/>
              <a:t>tulafono</a:t>
            </a:r>
            <a:r>
              <a:rPr lang="en-US" sz="2400" dirty="0"/>
              <a:t> </a:t>
            </a:r>
            <a:r>
              <a:rPr lang="en-US" sz="2400" dirty="0" err="1"/>
              <a:t>seia</a:t>
            </a:r>
            <a:r>
              <a:rPr lang="en-US" sz="2400" dirty="0"/>
              <a:t> toe </a:t>
            </a:r>
            <a:r>
              <a:rPr lang="en-US" sz="2400" dirty="0" err="1"/>
              <a:t>a’e</a:t>
            </a:r>
            <a:r>
              <a:rPr lang="en-US" sz="2400" dirty="0"/>
              <a:t> </a:t>
            </a:r>
            <a:r>
              <a:rPr lang="en-US" sz="2400" dirty="0" err="1"/>
              <a:t>mai</a:t>
            </a:r>
            <a:r>
              <a:rPr lang="en-US" sz="2400" dirty="0"/>
              <a:t> </a:t>
            </a:r>
            <a:r>
              <a:rPr lang="en-US" sz="2400" dirty="0" err="1"/>
              <a:t>galuegaa</a:t>
            </a:r>
            <a:r>
              <a:rPr lang="en-US" sz="2400" dirty="0"/>
              <a:t> le </a:t>
            </a:r>
            <a:r>
              <a:rPr lang="en-US" sz="2400" dirty="0" err="1"/>
              <a:t>Fono</a:t>
            </a:r>
            <a:r>
              <a:rPr lang="en-US" sz="2400" dirty="0"/>
              <a:t> </a:t>
            </a:r>
            <a:r>
              <a:rPr lang="en-US" sz="2400" dirty="0" err="1"/>
              <a:t>i</a:t>
            </a:r>
            <a:r>
              <a:rPr lang="en-US" sz="2400" dirty="0"/>
              <a:t> le </a:t>
            </a:r>
            <a:r>
              <a:rPr lang="en-US" sz="2400" dirty="0" err="1"/>
              <a:t>tauaofiaga</a:t>
            </a:r>
            <a:r>
              <a:rPr lang="en-US" sz="2400" dirty="0"/>
              <a:t> </a:t>
            </a:r>
            <a:r>
              <a:rPr lang="en-US" sz="2400" dirty="0" err="1"/>
              <a:t>lona</a:t>
            </a:r>
            <a:r>
              <a:rPr lang="en-US" sz="2400" dirty="0"/>
              <a:t> 3, lea e </a:t>
            </a:r>
            <a:r>
              <a:rPr lang="en-US" sz="2400" dirty="0" err="1"/>
              <a:t>fa’amoemoe</a:t>
            </a:r>
            <a:r>
              <a:rPr lang="en-US" sz="2400" dirty="0"/>
              <a:t> e </a:t>
            </a:r>
            <a:r>
              <a:rPr lang="en-US" sz="2400" dirty="0" err="1"/>
              <a:t>usuia</a:t>
            </a:r>
            <a:r>
              <a:rPr lang="en-US" sz="2400" dirty="0"/>
              <a:t> </a:t>
            </a:r>
            <a:r>
              <a:rPr lang="en-US" sz="2400" dirty="0" err="1"/>
              <a:t>i</a:t>
            </a:r>
            <a:r>
              <a:rPr lang="en-US" sz="2400" dirty="0"/>
              <a:t> le </a:t>
            </a:r>
            <a:r>
              <a:rPr lang="en-US" sz="2400" dirty="0" err="1"/>
              <a:t>aso</a:t>
            </a:r>
            <a:r>
              <a:rPr lang="en-US" sz="2400" dirty="0"/>
              <a:t> </a:t>
            </a:r>
            <a:r>
              <a:rPr lang="en-US" sz="2400" dirty="0" err="1"/>
              <a:t>Gafua</a:t>
            </a:r>
            <a:r>
              <a:rPr lang="en-US" sz="2400" dirty="0"/>
              <a:t> </a:t>
            </a:r>
            <a:r>
              <a:rPr lang="en-US" sz="2400" dirty="0" err="1"/>
              <a:t>lona</a:t>
            </a:r>
            <a:r>
              <a:rPr lang="en-US" sz="2400" dirty="0"/>
              <a:t> 2 o le </a:t>
            </a:r>
            <a:r>
              <a:rPr lang="en-US" sz="2400" dirty="0" err="1"/>
              <a:t>masina</a:t>
            </a:r>
            <a:r>
              <a:rPr lang="en-US" sz="2400" dirty="0"/>
              <a:t> o </a:t>
            </a:r>
            <a:r>
              <a:rPr lang="en-US" sz="2400" dirty="0" err="1"/>
              <a:t>Iaunari</a:t>
            </a:r>
            <a:r>
              <a:rPr lang="en-US" sz="24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6033885" y="3001323"/>
            <a:ext cx="6096000" cy="1477328"/>
          </a:xfrm>
          <a:prstGeom prst="rect">
            <a:avLst/>
          </a:prstGeom>
        </p:spPr>
        <p:txBody>
          <a:bodyPr>
            <a:spAutoFit/>
          </a:bodyPr>
          <a:lstStyle/>
          <a:p>
            <a:r>
              <a:rPr lang="en-US"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52251" y="2880954"/>
            <a:ext cx="5171872" cy="1754326"/>
          </a:xfrm>
          <a:prstGeom prst="rect">
            <a:avLst/>
          </a:prstGeom>
        </p:spPr>
        <p:txBody>
          <a:bodyPr wrap="square">
            <a:spAutoFit/>
          </a:bodyPr>
          <a:lstStyle/>
          <a:p>
            <a:r>
              <a:rPr lang="en-US"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6" name="Rectangle 5">
            <a:extLst>
              <a:ext uri="{FF2B5EF4-FFF2-40B4-BE49-F238E27FC236}">
                <a16:creationId xmlns:a16="http://schemas.microsoft.com/office/drawing/2014/main" id="{633112CA-293D-345C-B271-4B9E10C4CE98}"/>
              </a:ext>
            </a:extLst>
          </p:cNvPr>
          <p:cNvSpPr/>
          <p:nvPr/>
        </p:nvSpPr>
        <p:spPr>
          <a:xfrm>
            <a:off x="7489305" y="4464995"/>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2021</a:t>
            </a:r>
          </a:p>
        </p:txBody>
      </p:sp>
      <p:sp>
        <p:nvSpPr>
          <p:cNvPr id="7" name="Rectangle 6">
            <a:extLst>
              <a:ext uri="{FF2B5EF4-FFF2-40B4-BE49-F238E27FC236}">
                <a16:creationId xmlns:a16="http://schemas.microsoft.com/office/drawing/2014/main" id="{D7EF5446-9887-B8B2-B785-40F43EF16ED8}"/>
              </a:ext>
            </a:extLst>
          </p:cNvPr>
          <p:cNvSpPr/>
          <p:nvPr/>
        </p:nvSpPr>
        <p:spPr>
          <a:xfrm>
            <a:off x="370762" y="4599021"/>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2018</a:t>
            </a:r>
          </a:p>
        </p:txBody>
      </p:sp>
      <p:sp>
        <p:nvSpPr>
          <p:cNvPr id="9" name="TextBox 8">
            <a:extLst>
              <a:ext uri="{FF2B5EF4-FFF2-40B4-BE49-F238E27FC236}">
                <a16:creationId xmlns:a16="http://schemas.microsoft.com/office/drawing/2014/main" id="{2AB364B9-5DD6-343F-8A1F-136C2913802E}"/>
              </a:ext>
            </a:extLst>
          </p:cNvPr>
          <p:cNvSpPr txBox="1"/>
          <p:nvPr/>
        </p:nvSpPr>
        <p:spPr>
          <a:xfrm>
            <a:off x="3114472" y="4943967"/>
            <a:ext cx="6123214" cy="1754326"/>
          </a:xfrm>
          <a:prstGeom prst="rect">
            <a:avLst/>
          </a:prstGeom>
          <a:noFill/>
        </p:spPr>
        <p:txBody>
          <a:bodyPr wrap="square">
            <a:spAutoFit/>
          </a:bodyPr>
          <a:lstStyle/>
          <a:p>
            <a:r>
              <a:rPr lang="en-US"/>
              <a:t>This draft law from the government of Lolo and Lemanu, arrived before the Legislature in the last week of the work of the two houses, and the decision was made to stop considering these laws until the Assembly resumes its work in the 3rd session, which is expected to be held on the 2nd Monday of January 2018.</a:t>
            </a:r>
          </a:p>
        </p:txBody>
      </p:sp>
      <p:sp>
        <p:nvSpPr>
          <p:cNvPr id="10" name="Rectangle 9">
            <a:extLst>
              <a:ext uri="{FF2B5EF4-FFF2-40B4-BE49-F238E27FC236}">
                <a16:creationId xmlns:a16="http://schemas.microsoft.com/office/drawing/2014/main" id="{FB137267-0A2F-0508-98AA-8D6AC7FDF409}"/>
              </a:ext>
            </a:extLst>
          </p:cNvPr>
          <p:cNvSpPr/>
          <p:nvPr/>
        </p:nvSpPr>
        <p:spPr>
          <a:xfrm>
            <a:off x="8024183" y="6379028"/>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2024</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2258952" cy="830997"/>
          </a:xfrm>
          <a:prstGeom prst="rect">
            <a:avLst/>
          </a:prstGeom>
          <a:noFill/>
        </p:spPr>
        <p:txBody>
          <a:bodyPr wrap="none" rtlCol="0">
            <a:spAutoFit/>
          </a:bodyPr>
          <a:lstStyle/>
          <a:p>
            <a:r>
              <a:rPr lang="en-US" sz="2400" dirty="0"/>
              <a:t>Google 2022(24)</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8347029" cy="369332"/>
          </a:xfrm>
          <a:prstGeom prst="rect">
            <a:avLst/>
          </a:prstGeom>
          <a:noFill/>
        </p:spPr>
        <p:txBody>
          <a:bodyPr wrap="none" rtlCol="0">
            <a:spAutoFit/>
          </a:bodyPr>
          <a:lstStyle/>
          <a:p>
            <a:r>
              <a:rPr lang="en-US"/>
              <a:t>Google Language Support Increase: 64 (117) -&gt; 103 (~ 2020) -&gt; 133 (2023) -&gt; 243 (2024)</a:t>
            </a:r>
          </a:p>
        </p:txBody>
      </p:sp>
      <p:sp>
        <p:nvSpPr>
          <p:cNvPr id="4" name="TextBox 3">
            <a:extLst>
              <a:ext uri="{FF2B5EF4-FFF2-40B4-BE49-F238E27FC236}">
                <a16:creationId xmlns:a16="http://schemas.microsoft.com/office/drawing/2014/main" id="{AA83A82A-6AB9-3A1C-D553-6818EE3C8EAE}"/>
              </a:ext>
            </a:extLst>
          </p:cNvPr>
          <p:cNvSpPr txBox="1"/>
          <p:nvPr/>
        </p:nvSpPr>
        <p:spPr>
          <a:xfrm>
            <a:off x="793915" y="2669234"/>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220865" y="636294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254390" y="170328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3"/>
          <a:stretch>
            <a:fillRect/>
          </a:stretch>
        </p:blipFill>
        <p:spPr>
          <a:xfrm>
            <a:off x="3889313" y="3114995"/>
            <a:ext cx="7289800" cy="1879600"/>
          </a:xfrm>
          <a:prstGeom prst="rect">
            <a:avLst/>
          </a:prstGeom>
        </p:spPr>
      </p:pic>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5191008" y="2768667"/>
            <a:ext cx="4485715" cy="369332"/>
          </a:xfrm>
          <a:prstGeom prst="rect">
            <a:avLst/>
          </a:prstGeom>
          <a:noFill/>
        </p:spPr>
        <p:txBody>
          <a:bodyPr wrap="none" rtlCol="0">
            <a:spAutoFit/>
          </a:bodyPr>
          <a:lstStyle/>
          <a:p>
            <a:r>
              <a:rPr lang="en-US"/>
              <a:t>Umbundu (Bantu language spoken by 5-10m)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1302764" y="539329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2623114" y="5086542"/>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031645" y="6422806"/>
            <a:ext cx="2502568" cy="369332"/>
          </a:xfrm>
          <a:prstGeom prst="rect">
            <a:avLst/>
          </a:prstGeom>
          <a:noFill/>
        </p:spPr>
        <p:txBody>
          <a:bodyPr wrap="square" rtlCol="0">
            <a:spAutoFit/>
          </a:bodyPr>
          <a:lstStyle/>
          <a:p>
            <a:r>
              <a:rPr lang="en-US"/>
              <a:t>(Research-grade so far...)</a:t>
            </a:r>
          </a:p>
        </p:txBody>
      </p:sp>
      <p:sp>
        <p:nvSpPr>
          <p:cNvPr id="10" name="TextBox 9">
            <a:extLst>
              <a:ext uri="{FF2B5EF4-FFF2-40B4-BE49-F238E27FC236}">
                <a16:creationId xmlns:a16="http://schemas.microsoft.com/office/drawing/2014/main" id="{65B55495-EF0A-08A6-81EB-F4E2E38981F0}"/>
              </a:ext>
            </a:extLst>
          </p:cNvPr>
          <p:cNvSpPr txBox="1"/>
          <p:nvPr/>
        </p:nvSpPr>
        <p:spPr>
          <a:xfrm>
            <a:off x="6282929" y="6000381"/>
            <a:ext cx="6096000" cy="461665"/>
          </a:xfrm>
          <a:prstGeom prst="rect">
            <a:avLst/>
          </a:prstGeom>
          <a:noFill/>
        </p:spPr>
        <p:txBody>
          <a:bodyPr wrap="square">
            <a:spAutoFit/>
          </a:bodyPr>
          <a:lstStyle/>
          <a:p>
            <a:r>
              <a:rPr lang="en-US" sz="1200"/>
              <a:t>All Omanu were paid to go and look for what was going on there. They were determined to walk, to walk in the light, and to share it with their brothers who were walking in the light.</a:t>
            </a:r>
          </a:p>
        </p:txBody>
      </p:sp>
      <p:sp>
        <p:nvSpPr>
          <p:cNvPr id="14" name="TextBox 13">
            <a:extLst>
              <a:ext uri="{FF2B5EF4-FFF2-40B4-BE49-F238E27FC236}">
                <a16:creationId xmlns:a16="http://schemas.microsoft.com/office/drawing/2014/main" id="{02526B15-4661-C33F-82AE-324995C6EBDE}"/>
              </a:ext>
            </a:extLst>
          </p:cNvPr>
          <p:cNvSpPr txBox="1"/>
          <p:nvPr/>
        </p:nvSpPr>
        <p:spPr>
          <a:xfrm>
            <a:off x="8174186" y="5499157"/>
            <a:ext cx="2231701" cy="369332"/>
          </a:xfrm>
          <a:prstGeom prst="rect">
            <a:avLst/>
          </a:prstGeom>
          <a:noFill/>
        </p:spPr>
        <p:txBody>
          <a:bodyPr wrap="none" rtlCol="0">
            <a:spAutoFit/>
          </a:bodyPr>
          <a:lstStyle/>
          <a:p>
            <a:r>
              <a:rPr lang="en-US"/>
              <a:t>Google (2024) “ndau”</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2" grpId="0"/>
      <p:bldP spid="13" grpId="0"/>
      <p:bldP spid="15" grpId="0"/>
      <p:bldP spid="16" grpId="0"/>
      <p:bldP spid="17"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2023</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5C2-0A7B-5A55-73AD-2817F862397D}"/>
              </a:ext>
            </a:extLst>
          </p:cNvPr>
          <p:cNvSpPr>
            <a:spLocks noGrp="1"/>
          </p:cNvSpPr>
          <p:nvPr>
            <p:ph type="title"/>
          </p:nvPr>
        </p:nvSpPr>
        <p:spPr/>
        <p:txBody>
          <a:bodyPr/>
          <a:lstStyle/>
          <a:p>
            <a:r>
              <a:rPr lang="en-US"/>
              <a:t>practicalities (all multiling)</a:t>
            </a:r>
          </a:p>
        </p:txBody>
      </p:sp>
      <p:sp>
        <p:nvSpPr>
          <p:cNvPr id="3" name="Content Placeholder 2">
            <a:extLst>
              <a:ext uri="{FF2B5EF4-FFF2-40B4-BE49-F238E27FC236}">
                <a16:creationId xmlns:a16="http://schemas.microsoft.com/office/drawing/2014/main" id="{10FBBD46-2BB8-F71C-0EDF-6631FEB98969}"/>
              </a:ext>
            </a:extLst>
          </p:cNvPr>
          <p:cNvSpPr>
            <a:spLocks noGrp="1"/>
          </p:cNvSpPr>
          <p:nvPr>
            <p:ph idx="1"/>
          </p:nvPr>
        </p:nvSpPr>
        <p:spPr>
          <a:xfrm>
            <a:off x="838200" y="1825625"/>
            <a:ext cx="5219700" cy="4351338"/>
          </a:xfrm>
        </p:spPr>
        <p:txBody>
          <a:bodyPr>
            <a:normAutofit fontScale="92500" lnSpcReduction="10000"/>
          </a:bodyPr>
          <a:lstStyle/>
          <a:p>
            <a:r>
              <a:rPr lang="en-US"/>
              <a:t>almost every language has much less data available at all</a:t>
            </a:r>
          </a:p>
          <a:p>
            <a:r>
              <a:rPr lang="en-US"/>
              <a:t>we have a lot of assumptions baked in due to starting with english but many langs have:</a:t>
            </a:r>
          </a:p>
          <a:p>
            <a:pPr lvl="1"/>
            <a:r>
              <a:rPr lang="en-US"/>
              <a:t>morphology</a:t>
            </a:r>
          </a:p>
          <a:p>
            <a:pPr lvl="1"/>
            <a:r>
              <a:rPr lang="en-US"/>
              <a:t>fewer/no spelling conventions</a:t>
            </a:r>
          </a:p>
          <a:p>
            <a:pPr lvl="1"/>
            <a:r>
              <a:rPr lang="en-US"/>
              <a:t>free word order</a:t>
            </a:r>
          </a:p>
          <a:p>
            <a:pPr lvl="1"/>
            <a:r>
              <a:rPr lang="en-US"/>
              <a:t>writing system variants</a:t>
            </a:r>
          </a:p>
          <a:p>
            <a:pPr lvl="2"/>
            <a:r>
              <a:rPr lang="en-US"/>
              <a:t>logographic</a:t>
            </a:r>
          </a:p>
          <a:p>
            <a:pPr lvl="2"/>
            <a:r>
              <a:rPr lang="en-US"/>
              <a:t>abjad</a:t>
            </a:r>
          </a:p>
          <a:p>
            <a:pPr lvl="2"/>
            <a:r>
              <a:rPr lang="en-US"/>
              <a:t>abugida</a:t>
            </a:r>
          </a:p>
          <a:p>
            <a:pPr lvl="2"/>
            <a:r>
              <a:rPr lang="en-US"/>
              <a:t>multiple!</a:t>
            </a:r>
          </a:p>
        </p:txBody>
      </p:sp>
      <p:pic>
        <p:nvPicPr>
          <p:cNvPr id="6" name="Picture 5">
            <a:extLst>
              <a:ext uri="{FF2B5EF4-FFF2-40B4-BE49-F238E27FC236}">
                <a16:creationId xmlns:a16="http://schemas.microsoft.com/office/drawing/2014/main" id="{8F2B6B82-E673-8AE6-3986-B4CC1CAF4F46}"/>
              </a:ext>
            </a:extLst>
          </p:cNvPr>
          <p:cNvPicPr>
            <a:picLocks noChangeAspect="1"/>
          </p:cNvPicPr>
          <p:nvPr/>
        </p:nvPicPr>
        <p:blipFill>
          <a:blip r:embed="rId2"/>
          <a:stretch>
            <a:fillRect/>
          </a:stretch>
        </p:blipFill>
        <p:spPr>
          <a:xfrm>
            <a:off x="7169875" y="1088020"/>
            <a:ext cx="4507747" cy="4681959"/>
          </a:xfrm>
          <a:prstGeom prst="rect">
            <a:avLst/>
          </a:prstGeom>
        </p:spPr>
      </p:pic>
    </p:spTree>
    <p:extLst>
      <p:ext uri="{BB962C8B-B14F-4D97-AF65-F5344CB8AC3E}">
        <p14:creationId xmlns:p14="http://schemas.microsoft.com/office/powerpoint/2010/main" val="1020551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3F39EB-8D2F-4F3E-B8B5-209A4DC54596}"/>
              </a:ext>
            </a:extLst>
          </p:cNvPr>
          <p:cNvPicPr>
            <a:picLocks noChangeAspect="1"/>
          </p:cNvPicPr>
          <p:nvPr/>
        </p:nvPicPr>
        <p:blipFill>
          <a:blip r:embed="rId2"/>
          <a:stretch>
            <a:fillRect/>
          </a:stretch>
        </p:blipFill>
        <p:spPr>
          <a:xfrm>
            <a:off x="2171700" y="514350"/>
            <a:ext cx="7772400" cy="5829300"/>
          </a:xfrm>
          <a:prstGeom prst="rect">
            <a:avLst/>
          </a:prstGeom>
        </p:spPr>
      </p:pic>
      <p:sp>
        <p:nvSpPr>
          <p:cNvPr id="6" name="TextBox 5">
            <a:extLst>
              <a:ext uri="{FF2B5EF4-FFF2-40B4-BE49-F238E27FC236}">
                <a16:creationId xmlns:a16="http://schemas.microsoft.com/office/drawing/2014/main" id="{82FEABF0-B136-2333-6C3A-355E1C72A14F}"/>
              </a:ext>
            </a:extLst>
          </p:cNvPr>
          <p:cNvSpPr txBox="1"/>
          <p:nvPr/>
        </p:nvSpPr>
        <p:spPr>
          <a:xfrm>
            <a:off x="149697" y="6343650"/>
            <a:ext cx="2098203" cy="369332"/>
          </a:xfrm>
          <a:prstGeom prst="rect">
            <a:avLst/>
          </a:prstGeom>
          <a:noFill/>
        </p:spPr>
        <p:txBody>
          <a:bodyPr wrap="none" rtlCol="0">
            <a:spAutoFit/>
          </a:bodyPr>
          <a:lstStyle/>
          <a:p>
            <a:r>
              <a:rPr lang="en-US"/>
              <a:t>from graham neubig</a:t>
            </a:r>
          </a:p>
        </p:txBody>
      </p:sp>
    </p:spTree>
    <p:extLst>
      <p:ext uri="{BB962C8B-B14F-4D97-AF65-F5344CB8AC3E}">
        <p14:creationId xmlns:p14="http://schemas.microsoft.com/office/powerpoint/2010/main" val="2490228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Quantitatively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08" r="14791" b="10344"/>
          <a:stretch/>
        </p:blipFill>
        <p:spPr>
          <a:xfrm>
            <a:off x="2201943" y="-338805"/>
            <a:ext cx="7496462" cy="6755741"/>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D2424-9489-74DC-A310-B09ED177B4E4}"/>
              </a:ext>
            </a:extLst>
          </p:cNvPr>
          <p:cNvSpPr/>
          <p:nvPr/>
        </p:nvSpPr>
        <p:spPr>
          <a:xfrm>
            <a:off x="1736203" y="4247909"/>
            <a:ext cx="9005103" cy="19426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9D4F4B-A292-2776-2866-EB00170E0118}"/>
              </a:ext>
            </a:extLst>
          </p:cNvPr>
          <p:cNvSpPr/>
          <p:nvPr/>
        </p:nvSpPr>
        <p:spPr>
          <a:xfrm>
            <a:off x="1888603" y="5214861"/>
            <a:ext cx="9005103" cy="11281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DEBD-3117-5AA8-706D-F9B0A4F2DC49}"/>
              </a:ext>
            </a:extLst>
          </p:cNvPr>
          <p:cNvSpPr>
            <a:spLocks noGrp="1"/>
          </p:cNvSpPr>
          <p:nvPr>
            <p:ph type="title"/>
          </p:nvPr>
        </p:nvSpPr>
        <p:spPr/>
        <p:txBody>
          <a:bodyPr/>
          <a:lstStyle/>
          <a:p>
            <a:r>
              <a:rPr lang="en-US"/>
              <a:t>Annotation Tool (WMT)</a:t>
            </a:r>
          </a:p>
        </p:txBody>
      </p:sp>
      <p:pic>
        <p:nvPicPr>
          <p:cNvPr id="4" name="Picture 3">
            <a:extLst>
              <a:ext uri="{FF2B5EF4-FFF2-40B4-BE49-F238E27FC236}">
                <a16:creationId xmlns:a16="http://schemas.microsoft.com/office/drawing/2014/main" id="{0AD33FDE-5679-B9A5-85DA-F1B2686002F0}"/>
              </a:ext>
            </a:extLst>
          </p:cNvPr>
          <p:cNvPicPr>
            <a:picLocks noChangeAspect="1"/>
          </p:cNvPicPr>
          <p:nvPr/>
        </p:nvPicPr>
        <p:blipFill>
          <a:blip r:embed="rId2"/>
          <a:stretch>
            <a:fillRect/>
          </a:stretch>
        </p:blipFill>
        <p:spPr>
          <a:xfrm>
            <a:off x="553123" y="1549907"/>
            <a:ext cx="7772400" cy="2553329"/>
          </a:xfrm>
          <a:prstGeom prst="rect">
            <a:avLst/>
          </a:prstGeom>
        </p:spPr>
      </p:pic>
      <p:pic>
        <p:nvPicPr>
          <p:cNvPr id="5" name="Picture 4">
            <a:extLst>
              <a:ext uri="{FF2B5EF4-FFF2-40B4-BE49-F238E27FC236}">
                <a16:creationId xmlns:a16="http://schemas.microsoft.com/office/drawing/2014/main" id="{2DA9E87B-0290-13E8-36DA-AAE17D564ED5}"/>
              </a:ext>
            </a:extLst>
          </p:cNvPr>
          <p:cNvPicPr>
            <a:picLocks noChangeAspect="1"/>
          </p:cNvPicPr>
          <p:nvPr/>
        </p:nvPicPr>
        <p:blipFill>
          <a:blip r:embed="rId3"/>
          <a:stretch>
            <a:fillRect/>
          </a:stretch>
        </p:blipFill>
        <p:spPr>
          <a:xfrm>
            <a:off x="3581400" y="4122061"/>
            <a:ext cx="7772400" cy="2513422"/>
          </a:xfrm>
          <a:prstGeom prst="rect">
            <a:avLst/>
          </a:prstGeom>
        </p:spPr>
      </p:pic>
    </p:spTree>
    <p:extLst>
      <p:ext uri="{BB962C8B-B14F-4D97-AF65-F5344CB8AC3E}">
        <p14:creationId xmlns:p14="http://schemas.microsoft.com/office/powerpoint/2010/main" val="2427497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a:xfrm>
            <a:off x="838200" y="1825625"/>
            <a:ext cx="10515600" cy="4844116"/>
          </a:xfrm>
        </p:spPr>
        <p:txBody>
          <a:bodyPr>
            <a:normAutofit fontScale="850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Beats a lot of other metrics</a:t>
            </a:r>
          </a:p>
          <a:p>
            <a:r>
              <a:rPr lang="en-US"/>
              <a:t>It’s still something of a biased black box...e.g. for a sentence with reference “You must be a doctor”, the error “He must be a doctor” is preferred over “She must be a doctor”.</a:t>
            </a:r>
          </a:p>
          <a:p>
            <a:r>
              <a:rPr lang="en-US"/>
              <a:t>Lately: Can ask GPT-4 “Give me a score” (research problem: what data sets has it already seen?</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Google Shape;265;p27"/>
          <p:cNvSpPr txBox="1">
            <a:spLocks noGrp="1"/>
          </p:cNvSpPr>
          <p:nvPr>
            <p:ph type="title"/>
          </p:nvPr>
        </p:nvSpPr>
        <p:spPr>
          <a:xfrm>
            <a:off x="1152049" y="715061"/>
            <a:ext cx="9515952" cy="728895"/>
          </a:xfrm>
          <a:prstGeom prst="rect">
            <a:avLst/>
          </a:prstGeom>
        </p:spPr>
        <p:txBody>
          <a:bodyPr>
            <a:noAutofit/>
          </a:bodyPr>
          <a:lstStyle>
            <a:lvl1pPr defTabSz="455675">
              <a:defRPr sz="6240"/>
            </a:lvl1pPr>
          </a:lstStyle>
          <a:p>
            <a:r>
              <a:rPr sz="4800"/>
              <a:t>Embedding-based Evaluation</a:t>
            </a:r>
          </a:p>
        </p:txBody>
      </p:sp>
      <p:sp>
        <p:nvSpPr>
          <p:cNvPr id="304" name="Unsupervised calculation based on embedding similarity…"/>
          <p:cNvSpPr txBox="1">
            <a:spLocks noGrp="1"/>
          </p:cNvSpPr>
          <p:nvPr>
            <p:ph type="body" sz="quarter" idx="1"/>
          </p:nvPr>
        </p:nvSpPr>
        <p:spPr>
          <a:xfrm>
            <a:off x="2193727" y="1682893"/>
            <a:ext cx="7804547" cy="1072681"/>
          </a:xfrm>
          <a:prstGeom prst="rect">
            <a:avLst/>
          </a:prstGeom>
        </p:spPr>
        <p:txBody>
          <a:bodyPr>
            <a:normAutofit fontScale="77500" lnSpcReduction="20000"/>
          </a:bodyPr>
          <a:lstStyle/>
          <a:p>
            <a:pPr marL="284380" indent="-284380" defTabSz="373756">
              <a:spcBef>
                <a:spcPts val="1476"/>
              </a:spcBef>
              <a:defRPr sz="3276"/>
            </a:pPr>
            <a:r>
              <a:t>Unsupervised calculation based on embedding similarity</a:t>
            </a:r>
          </a:p>
          <a:p>
            <a:pPr marL="284380" indent="-284380" defTabSz="373756">
              <a:spcBef>
                <a:spcPts val="1476"/>
              </a:spcBef>
              <a:defRPr sz="3276"/>
            </a:pPr>
            <a:r>
              <a:t>e.g. BERTScore (Zhang et al. 2019)</a:t>
            </a:r>
          </a:p>
        </p:txBody>
      </p:sp>
      <p:pic>
        <p:nvPicPr>
          <p:cNvPr id="305" name="Google Shape;267;p27" descr="Google Shape;267;p27"/>
          <p:cNvPicPr>
            <a:picLocks noChangeAspect="1"/>
          </p:cNvPicPr>
          <p:nvPr/>
        </p:nvPicPr>
        <p:blipFill>
          <a:blip r:embed="rId3"/>
          <a:srcRect r="86323"/>
          <a:stretch>
            <a:fillRect/>
          </a:stretch>
        </p:blipFill>
        <p:spPr>
          <a:xfrm>
            <a:off x="1357309" y="3429001"/>
            <a:ext cx="1344851" cy="2798476"/>
          </a:xfrm>
          <a:prstGeom prst="rect">
            <a:avLst/>
          </a:prstGeom>
          <a:ln w="12700">
            <a:miter lim="400000"/>
          </a:ln>
        </p:spPr>
      </p:pic>
      <p:pic>
        <p:nvPicPr>
          <p:cNvPr id="306" name="Google Shape;268;p27" descr="Google Shape;268;p27"/>
          <p:cNvPicPr>
            <a:picLocks noChangeAspect="1"/>
          </p:cNvPicPr>
          <p:nvPr/>
        </p:nvPicPr>
        <p:blipFill>
          <a:blip r:embed="rId3"/>
          <a:srcRect l="67345"/>
          <a:stretch>
            <a:fillRect/>
          </a:stretch>
        </p:blipFill>
        <p:spPr>
          <a:xfrm>
            <a:off x="7682126" y="3429002"/>
            <a:ext cx="2985876" cy="2602301"/>
          </a:xfrm>
          <a:prstGeom prst="rect">
            <a:avLst/>
          </a:prstGeom>
          <a:ln w="12700">
            <a:miter lim="400000"/>
          </a:ln>
        </p:spPr>
      </p:pic>
      <p:pic>
        <p:nvPicPr>
          <p:cNvPr id="307" name="Google Shape;269;p27" descr="Google Shape;269;p27"/>
          <p:cNvPicPr>
            <a:picLocks noChangeAspect="1"/>
          </p:cNvPicPr>
          <p:nvPr/>
        </p:nvPicPr>
        <p:blipFill>
          <a:blip r:embed="rId3"/>
          <a:srcRect l="13674" r="74842"/>
          <a:stretch>
            <a:fillRect/>
          </a:stretch>
        </p:blipFill>
        <p:spPr>
          <a:xfrm>
            <a:off x="2774575" y="3429000"/>
            <a:ext cx="1049924" cy="2602301"/>
          </a:xfrm>
          <a:prstGeom prst="rect">
            <a:avLst/>
          </a:prstGeom>
          <a:ln w="12700">
            <a:miter lim="400000"/>
          </a:ln>
        </p:spPr>
      </p:pic>
      <p:pic>
        <p:nvPicPr>
          <p:cNvPr id="308" name="Google Shape;270;p27" descr="Google Shape;270;p27"/>
          <p:cNvPicPr>
            <a:picLocks noChangeAspect="1"/>
          </p:cNvPicPr>
          <p:nvPr/>
        </p:nvPicPr>
        <p:blipFill>
          <a:blip r:embed="rId3"/>
          <a:srcRect l="25401" r="59890"/>
          <a:stretch>
            <a:fillRect/>
          </a:stretch>
        </p:blipFill>
        <p:spPr>
          <a:xfrm>
            <a:off x="3841724" y="3429002"/>
            <a:ext cx="1344851" cy="2602301"/>
          </a:xfrm>
          <a:prstGeom prst="rect">
            <a:avLst/>
          </a:prstGeom>
          <a:ln w="12700">
            <a:miter lim="400000"/>
          </a:ln>
        </p:spPr>
      </p:pic>
      <p:pic>
        <p:nvPicPr>
          <p:cNvPr id="309" name="Google Shape;271;p27" descr="Google Shape;271;p27"/>
          <p:cNvPicPr>
            <a:picLocks noChangeAspect="1"/>
          </p:cNvPicPr>
          <p:nvPr/>
        </p:nvPicPr>
        <p:blipFill>
          <a:blip r:embed="rId3"/>
          <a:srcRect l="40205" r="32654"/>
          <a:stretch>
            <a:fillRect/>
          </a:stretch>
        </p:blipFill>
        <p:spPr>
          <a:xfrm>
            <a:off x="5200499" y="3429002"/>
            <a:ext cx="2481624" cy="26023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280;p28"/>
          <p:cNvSpPr txBox="1">
            <a:spLocks noGrp="1"/>
          </p:cNvSpPr>
          <p:nvPr>
            <p:ph type="title"/>
          </p:nvPr>
        </p:nvSpPr>
        <p:spPr>
          <a:xfrm>
            <a:off x="962317" y="341065"/>
            <a:ext cx="9534447" cy="923361"/>
          </a:xfrm>
          <a:prstGeom prst="rect">
            <a:avLst/>
          </a:prstGeom>
        </p:spPr>
        <p:txBody>
          <a:bodyPr>
            <a:noAutofit/>
          </a:bodyPr>
          <a:lstStyle>
            <a:lvl1pPr defTabSz="467359">
              <a:defRPr sz="6400"/>
            </a:lvl1pPr>
          </a:lstStyle>
          <a:p>
            <a:r>
              <a:rPr sz="4800"/>
              <a:t> Regression-based Evaluation</a:t>
            </a:r>
          </a:p>
        </p:txBody>
      </p:sp>
      <p:sp>
        <p:nvSpPr>
          <p:cNvPr id="312" name="Google Shape;283;p28"/>
          <p:cNvSpPr txBox="1"/>
          <p:nvPr/>
        </p:nvSpPr>
        <p:spPr>
          <a:xfrm>
            <a:off x="2784131" y="3491836"/>
            <a:ext cx="1269432"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Source</a:t>
            </a:r>
          </a:p>
        </p:txBody>
      </p:sp>
      <p:sp>
        <p:nvSpPr>
          <p:cNvPr id="313" name="Google Shape;284;p28"/>
          <p:cNvSpPr txBox="1"/>
          <p:nvPr/>
        </p:nvSpPr>
        <p:spPr>
          <a:xfrm>
            <a:off x="2617519" y="4867284"/>
            <a:ext cx="170220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Reference</a:t>
            </a:r>
          </a:p>
        </p:txBody>
      </p:sp>
      <p:pic>
        <p:nvPicPr>
          <p:cNvPr id="314" name="Google Shape;285;p28" descr="Google Shape;285;p28"/>
          <p:cNvPicPr>
            <a:picLocks noChangeAspect="1"/>
          </p:cNvPicPr>
          <p:nvPr/>
        </p:nvPicPr>
        <p:blipFill>
          <a:blip r:embed="rId2"/>
          <a:stretch>
            <a:fillRect/>
          </a:stretch>
        </p:blipFill>
        <p:spPr>
          <a:xfrm>
            <a:off x="2976255" y="2674584"/>
            <a:ext cx="658040" cy="877051"/>
          </a:xfrm>
          <a:prstGeom prst="rect">
            <a:avLst/>
          </a:prstGeom>
          <a:ln w="12700">
            <a:miter lim="400000"/>
          </a:ln>
        </p:spPr>
      </p:pic>
      <p:pic>
        <p:nvPicPr>
          <p:cNvPr id="315" name="Google Shape;286;p28" descr="Google Shape;286;p28"/>
          <p:cNvPicPr>
            <a:picLocks noChangeAspect="1"/>
          </p:cNvPicPr>
          <p:nvPr/>
        </p:nvPicPr>
        <p:blipFill>
          <a:blip r:embed="rId3"/>
          <a:stretch>
            <a:fillRect/>
          </a:stretch>
        </p:blipFill>
        <p:spPr>
          <a:xfrm>
            <a:off x="2955494" y="4050033"/>
            <a:ext cx="658025" cy="877048"/>
          </a:xfrm>
          <a:prstGeom prst="rect">
            <a:avLst/>
          </a:prstGeom>
          <a:ln w="12700">
            <a:miter lim="400000"/>
          </a:ln>
        </p:spPr>
      </p:pic>
      <p:grpSp>
        <p:nvGrpSpPr>
          <p:cNvPr id="318" name="Google Shape;287;p28"/>
          <p:cNvGrpSpPr/>
          <p:nvPr/>
        </p:nvGrpSpPr>
        <p:grpSpPr>
          <a:xfrm>
            <a:off x="2916533" y="5371915"/>
            <a:ext cx="658027" cy="877053"/>
            <a:chOff x="0" y="0"/>
            <a:chExt cx="935858" cy="1247363"/>
          </a:xfrm>
        </p:grpSpPr>
        <p:pic>
          <p:nvPicPr>
            <p:cNvPr id="316" name="Google Shape;288;p28" descr="Google Shape;288;p28"/>
            <p:cNvPicPr>
              <a:picLocks noChangeAspect="1"/>
            </p:cNvPicPr>
            <p:nvPr/>
          </p:nvPicPr>
          <p:blipFill>
            <a:blip r:embed="rId3"/>
            <a:stretch>
              <a:fillRect/>
            </a:stretch>
          </p:blipFill>
          <p:spPr>
            <a:xfrm>
              <a:off x="0" y="0"/>
              <a:ext cx="935858" cy="1247363"/>
            </a:xfrm>
            <a:prstGeom prst="rect">
              <a:avLst/>
            </a:prstGeom>
            <a:ln w="12700" cap="flat">
              <a:noFill/>
              <a:miter lim="400000"/>
            </a:ln>
            <a:effectLst/>
          </p:spPr>
        </p:pic>
        <p:sp>
          <p:nvSpPr>
            <p:cNvPr id="317" name="Google Shape;289;p28"/>
            <p:cNvSpPr txBox="1"/>
            <p:nvPr/>
          </p:nvSpPr>
          <p:spPr>
            <a:xfrm>
              <a:off x="76161" y="107006"/>
              <a:ext cx="603848" cy="5394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defRPr sz="1800" b="1">
                  <a:solidFill>
                    <a:srgbClr val="0010A3"/>
                  </a:solidFill>
                  <a:latin typeface="Arial"/>
                  <a:ea typeface="Arial"/>
                  <a:cs typeface="Arial"/>
                  <a:sym typeface="Arial"/>
                </a:defRPr>
              </a:lvl1pPr>
            </a:lstStyle>
            <a:p>
              <a:r>
                <a:rPr sz="1265"/>
                <a:t>??</a:t>
              </a:r>
            </a:p>
          </p:txBody>
        </p:sp>
      </p:grpSp>
      <p:sp>
        <p:nvSpPr>
          <p:cNvPr id="319" name="Google Shape;290;p28"/>
          <p:cNvSpPr txBox="1"/>
          <p:nvPr/>
        </p:nvSpPr>
        <p:spPr>
          <a:xfrm>
            <a:off x="2446031" y="6189160"/>
            <a:ext cx="219052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Hypothesis 1</a:t>
            </a:r>
          </a:p>
        </p:txBody>
      </p:sp>
      <p:grpSp>
        <p:nvGrpSpPr>
          <p:cNvPr id="323" name="Google Shape;291;p28"/>
          <p:cNvGrpSpPr/>
          <p:nvPr/>
        </p:nvGrpSpPr>
        <p:grpSpPr>
          <a:xfrm>
            <a:off x="4286516" y="2846228"/>
            <a:ext cx="4568409" cy="1203809"/>
            <a:chOff x="-1" y="0"/>
            <a:chExt cx="6497291" cy="1712083"/>
          </a:xfrm>
        </p:grpSpPr>
        <p:sp>
          <p:nvSpPr>
            <p:cNvPr id="320" name="Google Shape;292;p28"/>
            <p:cNvSpPr/>
            <p:nvPr/>
          </p:nvSpPr>
          <p:spPr>
            <a:xfrm flipV="1">
              <a:off x="-1" y="682558"/>
              <a:ext cx="4500908"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21" name="Google Shape;293;p28" descr="Google Shape;293;p28"/>
            <p:cNvPicPr>
              <a:picLocks noChangeAspect="1"/>
            </p:cNvPicPr>
            <p:nvPr/>
          </p:nvPicPr>
          <p:blipFill>
            <a:blip r:embed="rId4"/>
            <a:srcRect l="8180" r="15645"/>
            <a:stretch>
              <a:fillRect/>
            </a:stretch>
          </p:blipFill>
          <p:spPr>
            <a:xfrm>
              <a:off x="1411114" y="0"/>
              <a:ext cx="1956268" cy="1712083"/>
            </a:xfrm>
            <a:prstGeom prst="rect">
              <a:avLst/>
            </a:prstGeom>
            <a:ln w="12700" cap="flat">
              <a:noFill/>
              <a:miter lim="400000"/>
            </a:ln>
            <a:effectLst/>
          </p:spPr>
        </p:pic>
        <p:sp>
          <p:nvSpPr>
            <p:cNvPr id="322" name="Google Shape;294;p28"/>
            <p:cNvSpPr txBox="1"/>
            <p:nvPr/>
          </p:nvSpPr>
          <p:spPr>
            <a:xfrm>
              <a:off x="4925879" y="216779"/>
              <a:ext cx="1571411"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0.5</a:t>
              </a:r>
            </a:p>
          </p:txBody>
        </p:sp>
      </p:grpSp>
      <p:grpSp>
        <p:nvGrpSpPr>
          <p:cNvPr id="327" name="Google Shape;295;p28"/>
          <p:cNvGrpSpPr/>
          <p:nvPr/>
        </p:nvGrpSpPr>
        <p:grpSpPr>
          <a:xfrm>
            <a:off x="7123733" y="3639363"/>
            <a:ext cx="2190521" cy="1644397"/>
            <a:chOff x="-244656" y="-1"/>
            <a:chExt cx="3115407" cy="2338697"/>
          </a:xfrm>
        </p:grpSpPr>
        <p:sp>
          <p:nvSpPr>
            <p:cNvPr id="324" name="Google Shape;296;p28"/>
            <p:cNvSpPr txBox="1"/>
            <p:nvPr/>
          </p:nvSpPr>
          <p:spPr>
            <a:xfrm>
              <a:off x="-244656" y="388450"/>
              <a:ext cx="3115407" cy="9582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p>
              <a:pPr defTabSz="1219068">
                <a:defRPr>
                  <a:solidFill>
                    <a:srgbClr val="CC0000"/>
                  </a:solidFill>
                </a:defRPr>
              </a:pPr>
              <a:r>
                <a:rPr sz="1589"/>
                <a:t>0.4</a:t>
              </a:r>
            </a:p>
            <a:p>
              <a:pPr defTabSz="1219068">
                <a:defRPr>
                  <a:solidFill>
                    <a:srgbClr val="CC0000"/>
                  </a:solidFill>
                </a:defRPr>
              </a:pPr>
              <a:r>
                <a:rPr sz="1589"/>
                <a:t>Difference</a:t>
              </a:r>
            </a:p>
          </p:txBody>
        </p:sp>
        <p:sp>
          <p:nvSpPr>
            <p:cNvPr id="325" name="Google Shape;297;p28"/>
            <p:cNvSpPr/>
            <p:nvPr/>
          </p:nvSpPr>
          <p:spPr>
            <a:xfrm flipV="1">
              <a:off x="1123035" y="1848455"/>
              <a:ext cx="5974" cy="4902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26" name="Google Shape;299;p28"/>
            <p:cNvSpPr/>
            <p:nvPr/>
          </p:nvSpPr>
          <p:spPr>
            <a:xfrm flipH="1">
              <a:off x="1129173" y="-1"/>
              <a:ext cx="1" cy="5350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grpSp>
      <p:grpSp>
        <p:nvGrpSpPr>
          <p:cNvPr id="331" name="Google Shape;300;p28"/>
          <p:cNvGrpSpPr/>
          <p:nvPr/>
        </p:nvGrpSpPr>
        <p:grpSpPr>
          <a:xfrm>
            <a:off x="4286515" y="4959359"/>
            <a:ext cx="4150027" cy="1078877"/>
            <a:chOff x="0" y="0"/>
            <a:chExt cx="5902259" cy="1534402"/>
          </a:xfrm>
        </p:grpSpPr>
        <p:sp>
          <p:nvSpPr>
            <p:cNvPr id="328" name="Google Shape;298;p28"/>
            <p:cNvSpPr txBox="1"/>
            <p:nvPr/>
          </p:nvSpPr>
          <p:spPr>
            <a:xfrm>
              <a:off x="4903431" y="461369"/>
              <a:ext cx="998828"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0.1</a:t>
              </a:r>
            </a:p>
          </p:txBody>
        </p:sp>
        <p:sp>
          <p:nvSpPr>
            <p:cNvPr id="329" name="Google Shape;301;p28"/>
            <p:cNvSpPr/>
            <p:nvPr/>
          </p:nvSpPr>
          <p:spPr>
            <a:xfrm flipV="1">
              <a:off x="0" y="711668"/>
              <a:ext cx="4500907"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30" name="Google Shape;302;p28" descr="Google Shape;302;p28"/>
            <p:cNvPicPr>
              <a:picLocks noChangeAspect="1"/>
            </p:cNvPicPr>
            <p:nvPr/>
          </p:nvPicPr>
          <p:blipFill>
            <a:blip r:embed="rId5"/>
            <a:srcRect r="74779"/>
            <a:stretch>
              <a:fillRect/>
            </a:stretch>
          </p:blipFill>
          <p:spPr>
            <a:xfrm>
              <a:off x="1795561" y="0"/>
              <a:ext cx="1360142" cy="1534402"/>
            </a:xfrm>
            <a:prstGeom prst="rect">
              <a:avLst/>
            </a:prstGeom>
            <a:ln w="12700" cap="flat">
              <a:noFill/>
              <a:miter lim="400000"/>
            </a:ln>
            <a:effectLst/>
          </p:spPr>
        </p:pic>
      </p:grpSp>
      <p:grpSp>
        <p:nvGrpSpPr>
          <p:cNvPr id="334" name="Google Shape;303;p28"/>
          <p:cNvGrpSpPr/>
          <p:nvPr/>
        </p:nvGrpSpPr>
        <p:grpSpPr>
          <a:xfrm>
            <a:off x="5543158" y="4320510"/>
            <a:ext cx="1752601" cy="732301"/>
            <a:chOff x="0" y="0"/>
            <a:chExt cx="2492587" cy="1041494"/>
          </a:xfrm>
        </p:grpSpPr>
        <p:sp>
          <p:nvSpPr>
            <p:cNvPr id="332" name="Google Shape;304;p28"/>
            <p:cNvSpPr/>
            <p:nvPr/>
          </p:nvSpPr>
          <p:spPr>
            <a:xfrm flipH="1">
              <a:off x="1368320" y="223146"/>
              <a:ext cx="1124267" cy="818348"/>
            </a:xfrm>
            <a:prstGeom prst="line">
              <a:avLst/>
            </a:prstGeom>
            <a:noFill/>
            <a:ln w="50800" cap="flat">
              <a:solidFill>
                <a:srgbClr val="CC0000"/>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33" name="Google Shape;305;p28"/>
            <p:cNvSpPr txBox="1"/>
            <p:nvPr/>
          </p:nvSpPr>
          <p:spPr>
            <a:xfrm>
              <a:off x="0" y="0"/>
              <a:ext cx="2258347"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defTabSz="1733973">
                <a:defRPr>
                  <a:solidFill>
                    <a:srgbClr val="CC0000"/>
                  </a:solidFill>
                </a:defRPr>
              </a:lvl1pPr>
            </a:lstStyle>
            <a:p>
              <a:r>
                <a:rPr sz="1589"/>
                <a:t>Update</a:t>
              </a:r>
            </a:p>
          </p:txBody>
        </p:sp>
      </p:grpSp>
      <p:sp>
        <p:nvSpPr>
          <p:cNvPr id="335" name="Supervised training of an embedding-based regressor…"/>
          <p:cNvSpPr txBox="1"/>
          <p:nvPr/>
        </p:nvSpPr>
        <p:spPr>
          <a:xfrm>
            <a:off x="2074457" y="1364730"/>
            <a:ext cx="7804547" cy="1072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marL="296881" indent="-296881" defTabSz="390185">
              <a:spcBef>
                <a:spcPts val="1547"/>
              </a:spcBef>
              <a:buSzPct val="75000"/>
              <a:buChar char="•"/>
              <a:defRPr sz="3420"/>
            </a:pPr>
            <a:r>
              <a:rPr sz="2404"/>
              <a:t>Supervised training of an embedding-based regressor</a:t>
            </a:r>
          </a:p>
          <a:p>
            <a:pPr marL="296881" indent="-296881" defTabSz="390185">
              <a:spcBef>
                <a:spcPts val="1547"/>
              </a:spcBef>
              <a:buSzPct val="75000"/>
              <a:buChar char="•"/>
              <a:defRPr sz="3420"/>
            </a:pPr>
            <a:r>
              <a:rPr sz="2404"/>
              <a:t>e.g.  COMET (Rei et al. 2020)</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fontScale="92500" lnSpcReduction="20000"/>
          </a:bodyPr>
          <a:lstStyle/>
          <a:p>
            <a:r>
              <a:rPr lang="en-US" dirty="0"/>
              <a:t>Excited research in 1950s and 60s</a:t>
            </a:r>
          </a:p>
          <a:p>
            <a:pPr lvl="1"/>
            <a:r>
              <a:rPr lang="en-US" dirty="0"/>
              <a:t>1954 Georgetown experiment: Machine could translate 250 words and 6 grammar rules</a:t>
            </a:r>
          </a:p>
          <a:p>
            <a:pPr lvl="1"/>
            <a:r>
              <a:rPr lang="en-US" dirty="0"/>
              <a:t>these machines were less powerful than high school calculators</a:t>
            </a:r>
          </a:p>
          <a:p>
            <a:pPr lvl="1"/>
            <a:r>
              <a:rPr lang="en-US" dirty="0"/>
              <a:t>note: “AI” term coined 1956</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3"/>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4"/>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
        <p:nvSpPr>
          <p:cNvPr id="8" name="TextBox 7">
            <a:extLst>
              <a:ext uri="{FF2B5EF4-FFF2-40B4-BE49-F238E27FC236}">
                <a16:creationId xmlns:a16="http://schemas.microsoft.com/office/drawing/2014/main" id="{9D121304-465D-B83E-4073-4359C2B82C7B}"/>
              </a:ext>
            </a:extLst>
          </p:cNvPr>
          <p:cNvSpPr txBox="1"/>
          <p:nvPr/>
        </p:nvSpPr>
        <p:spPr>
          <a:xfrm>
            <a:off x="1157830" y="5358116"/>
            <a:ext cx="3251724" cy="646331"/>
          </a:xfrm>
          <a:prstGeom prst="rect">
            <a:avLst/>
          </a:prstGeom>
          <a:noFill/>
        </p:spPr>
        <p:txBody>
          <a:bodyPr wrap="none" rtlCol="0">
            <a:spAutoFit/>
          </a:bodyPr>
          <a:lstStyle/>
          <a:p>
            <a:r>
              <a:rPr lang="en-US"/>
              <a:t>Can a good person become bad?</a:t>
            </a:r>
          </a:p>
          <a:p>
            <a:r>
              <a:rPr lang="en-US"/>
              <a:t>Can a bad person become good?</a:t>
            </a:r>
          </a:p>
        </p:txBody>
      </p:sp>
      <p:sp>
        <p:nvSpPr>
          <p:cNvPr id="9" name="TextBox 8">
            <a:extLst>
              <a:ext uri="{FF2B5EF4-FFF2-40B4-BE49-F238E27FC236}">
                <a16:creationId xmlns:a16="http://schemas.microsoft.com/office/drawing/2014/main" id="{D01AEEC0-39E3-5C2A-6A7E-4170903C2A6B}"/>
              </a:ext>
            </a:extLst>
          </p:cNvPr>
          <p:cNvSpPr txBox="1"/>
          <p:nvPr/>
        </p:nvSpPr>
        <p:spPr>
          <a:xfrm>
            <a:off x="4550112" y="5215948"/>
            <a:ext cx="3888500" cy="1200329"/>
          </a:xfrm>
          <a:prstGeom prst="rect">
            <a:avLst/>
          </a:prstGeom>
          <a:noFill/>
        </p:spPr>
        <p:txBody>
          <a:bodyPr wrap="none" rtlCol="0">
            <a:spAutoFit/>
          </a:bodyPr>
          <a:lstStyle/>
          <a:p>
            <a:r>
              <a:rPr lang="en-US"/>
              <a:t>Katz was born in Sweden in 1947 and</a:t>
            </a:r>
          </a:p>
          <a:p>
            <a:r>
              <a:rPr lang="en-US"/>
              <a:t>moved to New York City at the age of 1.</a:t>
            </a:r>
          </a:p>
          <a:p>
            <a:r>
              <a:rPr lang="en-US"/>
              <a:t>Katz was born in 1947 in Sweden and</a:t>
            </a:r>
          </a:p>
          <a:p>
            <a:r>
              <a:rPr lang="en-US"/>
              <a:t>moved to New York at the age of one.</a:t>
            </a:r>
          </a:p>
        </p:txBody>
      </p:sp>
      <p:pic>
        <p:nvPicPr>
          <p:cNvPr id="11" name="Graphic 10" descr="Checkmark with solid fill">
            <a:extLst>
              <a:ext uri="{FF2B5EF4-FFF2-40B4-BE49-F238E27FC236}">
                <a16:creationId xmlns:a16="http://schemas.microsoft.com/office/drawing/2014/main" id="{C8584DBC-BA95-DF64-BFBB-0DAD98421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840" y="6304478"/>
            <a:ext cx="553522" cy="553522"/>
          </a:xfrm>
          <a:prstGeom prst="rect">
            <a:avLst/>
          </a:prstGeom>
        </p:spPr>
      </p:pic>
      <p:sp>
        <p:nvSpPr>
          <p:cNvPr id="12" name="TextBox 11">
            <a:extLst>
              <a:ext uri="{FF2B5EF4-FFF2-40B4-BE49-F238E27FC236}">
                <a16:creationId xmlns:a16="http://schemas.microsoft.com/office/drawing/2014/main" id="{F18805A2-66C7-CCA6-73A6-451487984077}"/>
              </a:ext>
            </a:extLst>
          </p:cNvPr>
          <p:cNvSpPr txBox="1"/>
          <p:nvPr/>
        </p:nvSpPr>
        <p:spPr>
          <a:xfrm>
            <a:off x="2407148" y="6004447"/>
            <a:ext cx="370614" cy="523220"/>
          </a:xfrm>
          <a:prstGeom prst="rect">
            <a:avLst/>
          </a:prstGeom>
          <a:noFill/>
        </p:spPr>
        <p:txBody>
          <a:bodyPr wrap="none" rtlCol="0">
            <a:spAutoFit/>
          </a:bodyPr>
          <a:lstStyle/>
          <a:p>
            <a:r>
              <a:rPr lang="en-US" sz="2800">
                <a:solidFill>
                  <a:srgbClr val="FF0000"/>
                </a:solidFill>
              </a:rPr>
              <a:t>X</a:t>
            </a:r>
          </a:p>
        </p:txBody>
      </p:sp>
    </p:spTree>
    <p:extLst>
      <p:ext uri="{BB962C8B-B14F-4D97-AF65-F5344CB8AC3E}">
        <p14:creationId xmlns:p14="http://schemas.microsoft.com/office/powerpoint/2010/main" val="393294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2691498713"/>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0.870*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a:effectLst/>
                        </a:rPr>
                        <a:t>0.9449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0.8669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0.8529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0.735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0.785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BDA4-D3E8-FB44-A5DA-431E9653555F}"/>
              </a:ext>
            </a:extLst>
          </p:cNvPr>
          <p:cNvSpPr>
            <a:spLocks noGrp="1"/>
          </p:cNvSpPr>
          <p:nvPr>
            <p:ph type="title"/>
          </p:nvPr>
        </p:nvSpPr>
        <p:spPr/>
        <p:txBody>
          <a:bodyPr/>
          <a:lstStyle/>
          <a:p>
            <a:r>
              <a:rPr lang="en-US" dirty="0"/>
              <a:t>Pre-Neural Statistical MT (1989-2014)</a:t>
            </a:r>
          </a:p>
        </p:txBody>
      </p:sp>
      <p:sp>
        <p:nvSpPr>
          <p:cNvPr id="3" name="Content Placeholder 2">
            <a:extLst>
              <a:ext uri="{FF2B5EF4-FFF2-40B4-BE49-F238E27FC236}">
                <a16:creationId xmlns:a16="http://schemas.microsoft.com/office/drawing/2014/main" id="{9BE15E23-8626-0742-9AA1-9219D1CB2581}"/>
              </a:ext>
            </a:extLst>
          </p:cNvPr>
          <p:cNvSpPr>
            <a:spLocks noGrp="1"/>
          </p:cNvSpPr>
          <p:nvPr>
            <p:ph idx="1"/>
          </p:nvPr>
        </p:nvSpPr>
        <p:spPr/>
        <p:txBody>
          <a:bodyPr/>
          <a:lstStyle/>
          <a:p>
            <a:r>
              <a:rPr lang="en-US" dirty="0"/>
              <a:t>Use EM to find word alignments of parallel sentences</a:t>
            </a:r>
          </a:p>
          <a:p>
            <a:r>
              <a:rPr lang="en-US" dirty="0"/>
              <a:t>Break sentences up into phrase pair chunks</a:t>
            </a:r>
          </a:p>
          <a:p>
            <a:r>
              <a:rPr lang="en-US" dirty="0"/>
              <a:t>Extract feature values for each chunk and optimize weights to maximize BLEU on development set</a:t>
            </a:r>
          </a:p>
          <a:p>
            <a:r>
              <a:rPr lang="en-US" dirty="0"/>
              <a:t>Problems:</a:t>
            </a:r>
          </a:p>
          <a:p>
            <a:pPr lvl="1"/>
            <a:r>
              <a:rPr lang="en-US" dirty="0"/>
              <a:t>Translations are often not that fluent (looks like a ransom note)</a:t>
            </a:r>
          </a:p>
          <a:p>
            <a:pPr lvl="1"/>
            <a:r>
              <a:rPr lang="en-US" dirty="0"/>
              <a:t>Which features to choose? How to combine?</a:t>
            </a:r>
          </a:p>
          <a:p>
            <a:pPr lvl="1"/>
            <a:r>
              <a:rPr lang="en-US" dirty="0"/>
              <a:t>Fairly complicated noisy pipeline</a:t>
            </a:r>
          </a:p>
        </p:txBody>
      </p:sp>
    </p:spTree>
    <p:extLst>
      <p:ext uri="{BB962C8B-B14F-4D97-AF65-F5344CB8AC3E}">
        <p14:creationId xmlns:p14="http://schemas.microsoft.com/office/powerpoint/2010/main" val="2076522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EBD5-DBD8-2F46-8661-62E036F1D4A3}"/>
              </a:ext>
            </a:extLst>
          </p:cNvPr>
          <p:cNvSpPr>
            <a:spLocks noGrp="1"/>
          </p:cNvSpPr>
          <p:nvPr>
            <p:ph type="title"/>
          </p:nvPr>
        </p:nvSpPr>
        <p:spPr/>
        <p:txBody>
          <a:bodyPr/>
          <a:lstStyle/>
          <a:p>
            <a:r>
              <a:rPr lang="en-US" dirty="0"/>
              <a:t>Not that Fluent...</a:t>
            </a:r>
          </a:p>
        </p:txBody>
      </p:sp>
      <p:sp>
        <p:nvSpPr>
          <p:cNvPr id="4" name="Rectangle 3">
            <a:extLst>
              <a:ext uri="{FF2B5EF4-FFF2-40B4-BE49-F238E27FC236}">
                <a16:creationId xmlns:a16="http://schemas.microsoft.com/office/drawing/2014/main" id="{FD37CB43-08B0-4B4D-AA48-0EC2A4D0BA0A}"/>
              </a:ext>
            </a:extLst>
          </p:cNvPr>
          <p:cNvSpPr/>
          <p:nvPr/>
        </p:nvSpPr>
        <p:spPr>
          <a:xfrm>
            <a:off x="483704" y="2949644"/>
            <a:ext cx="11224591" cy="1754326"/>
          </a:xfrm>
          <a:prstGeom prst="rect">
            <a:avLst/>
          </a:prstGeom>
        </p:spPr>
        <p:txBody>
          <a:bodyPr wrap="square">
            <a:spAutoFit/>
          </a:bodyPr>
          <a:lstStyle/>
          <a:p>
            <a:r>
              <a:rPr lang="en-US" dirty="0"/>
              <a:t>Source            : </a:t>
            </a:r>
            <a:r>
              <a:rPr lang="en-US" dirty="0" err="1"/>
              <a:t>ප්‍රවාහන</a:t>
            </a:r>
            <a:r>
              <a:rPr lang="en-US" dirty="0"/>
              <a:t> </a:t>
            </a:r>
            <a:r>
              <a:rPr lang="en-US" dirty="0" err="1"/>
              <a:t>ගාස්තු</a:t>
            </a:r>
            <a:r>
              <a:rPr lang="en-US" dirty="0"/>
              <a:t> </a:t>
            </a:r>
            <a:r>
              <a:rPr lang="en-US" dirty="0" err="1"/>
              <a:t>ඉහළ</a:t>
            </a:r>
            <a:r>
              <a:rPr lang="en-US" dirty="0"/>
              <a:t> </a:t>
            </a:r>
            <a:r>
              <a:rPr lang="en-US" dirty="0" err="1"/>
              <a:t>නැංවීමට</a:t>
            </a:r>
            <a:r>
              <a:rPr lang="en-US" dirty="0"/>
              <a:t> </a:t>
            </a:r>
            <a:r>
              <a:rPr lang="en-US" dirty="0" err="1"/>
              <a:t>විරෝධය</a:t>
            </a:r>
            <a:r>
              <a:rPr lang="en-US" dirty="0"/>
              <a:t> </a:t>
            </a:r>
            <a:r>
              <a:rPr lang="en-US" dirty="0" err="1"/>
              <a:t>පළ</a:t>
            </a:r>
            <a:r>
              <a:rPr lang="en-US" dirty="0"/>
              <a:t> </a:t>
            </a:r>
            <a:r>
              <a:rPr lang="en-US" dirty="0" err="1"/>
              <a:t>කරමින්</a:t>
            </a:r>
            <a:r>
              <a:rPr lang="en-US" dirty="0"/>
              <a:t> </a:t>
            </a:r>
            <a:r>
              <a:rPr lang="en-US" dirty="0" err="1"/>
              <a:t>බ්‍රසීලයේ</a:t>
            </a:r>
            <a:r>
              <a:rPr lang="en-US" dirty="0"/>
              <a:t> </a:t>
            </a:r>
            <a:r>
              <a:rPr lang="en-US" dirty="0" err="1"/>
              <a:t>අද</a:t>
            </a:r>
            <a:r>
              <a:rPr lang="en-US" dirty="0"/>
              <a:t> (07) </a:t>
            </a:r>
            <a:r>
              <a:rPr lang="en-US" dirty="0" err="1"/>
              <a:t>විරෝධතා</a:t>
            </a:r>
            <a:r>
              <a:rPr lang="en-US" dirty="0"/>
              <a:t> </a:t>
            </a:r>
            <a:r>
              <a:rPr lang="en-US" dirty="0" err="1"/>
              <a:t>ක්‍රියාත්මක</a:t>
            </a:r>
            <a:r>
              <a:rPr lang="en-US" dirty="0"/>
              <a:t> </a:t>
            </a:r>
            <a:r>
              <a:rPr lang="en-US" dirty="0" err="1"/>
              <a:t>වුණා</a:t>
            </a:r>
            <a:r>
              <a:rPr lang="en-US" dirty="0"/>
              <a:t>.</a:t>
            </a:r>
          </a:p>
          <a:p>
            <a:r>
              <a:rPr lang="en-US" dirty="0"/>
              <a:t>Ref0      : There were protests in Brazil today (07) due to price increases in transportation.</a:t>
            </a:r>
          </a:p>
          <a:p>
            <a:r>
              <a:rPr lang="en-US" dirty="0"/>
              <a:t>mt1       : Today (07), Brazil was to protest against the bus fare increase.</a:t>
            </a:r>
          </a:p>
          <a:p>
            <a:r>
              <a:rPr lang="en-US" dirty="0"/>
              <a:t>mt2       : Staged a protest against transport fares to increase in Brazil, launched a protest today (07th).</a:t>
            </a:r>
          </a:p>
          <a:p>
            <a:r>
              <a:rPr lang="en-US" dirty="0"/>
              <a:t>mt3       : Transport fare increase in Brazil to protest against the government today the implementation of the protests.</a:t>
            </a:r>
          </a:p>
        </p:txBody>
      </p:sp>
    </p:spTree>
    <p:extLst>
      <p:ext uri="{BB962C8B-B14F-4D97-AF65-F5344CB8AC3E}">
        <p14:creationId xmlns:p14="http://schemas.microsoft.com/office/powerpoint/2010/main" val="9977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6EA-84BE-4A44-B9D7-59E698117DD0}"/>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D2D87C53-3557-A845-9A31-7245CA73FD82}"/>
              </a:ext>
            </a:extLst>
          </p:cNvPr>
          <p:cNvSpPr>
            <a:spLocks noGrp="1"/>
          </p:cNvSpPr>
          <p:nvPr>
            <p:ph idx="1"/>
          </p:nvPr>
        </p:nvSpPr>
        <p:spPr/>
        <p:txBody>
          <a:bodyPr>
            <a:normAutofit lnSpcReduction="10000"/>
          </a:bodyPr>
          <a:lstStyle/>
          <a:p>
            <a:r>
              <a:rPr lang="en-US" dirty="0"/>
              <a:t>N-gram language model (2 or more)</a:t>
            </a:r>
          </a:p>
          <a:p>
            <a:r>
              <a:rPr lang="en-US" dirty="0"/>
              <a:t>Phrase translation probabilities p(</a:t>
            </a:r>
            <a:r>
              <a:rPr lang="en-US" dirty="0" err="1"/>
              <a:t>e|f</a:t>
            </a:r>
            <a:r>
              <a:rPr lang="en-US" dirty="0"/>
              <a:t>) and p(</a:t>
            </a:r>
            <a:r>
              <a:rPr lang="en-US" dirty="0" err="1"/>
              <a:t>f|e</a:t>
            </a:r>
            <a:r>
              <a:rPr lang="en-US" dirty="0"/>
              <a:t>)</a:t>
            </a:r>
          </a:p>
          <a:p>
            <a:r>
              <a:rPr lang="en-US" dirty="0"/>
              <a:t>Word translation probabilities p(</a:t>
            </a:r>
            <a:r>
              <a:rPr lang="en-US" dirty="0" err="1"/>
              <a:t>e|f</a:t>
            </a:r>
            <a:r>
              <a:rPr lang="en-US" dirty="0"/>
              <a:t>) and p(</a:t>
            </a:r>
            <a:r>
              <a:rPr lang="en-US" dirty="0" err="1"/>
              <a:t>f|e</a:t>
            </a:r>
            <a:r>
              <a:rPr lang="en-US" dirty="0"/>
              <a:t>)</a:t>
            </a:r>
          </a:p>
          <a:p>
            <a:r>
              <a:rPr lang="en-US" dirty="0"/>
              <a:t>Number of Insertion/deletions (when phrases include unaligned words)</a:t>
            </a:r>
          </a:p>
          <a:p>
            <a:r>
              <a:rPr lang="en-US" dirty="0"/>
              <a:t>Number of phrases used</a:t>
            </a:r>
          </a:p>
          <a:p>
            <a:r>
              <a:rPr lang="en-US" dirty="0"/>
              <a:t>Length of hypothesis</a:t>
            </a:r>
          </a:p>
          <a:p>
            <a:r>
              <a:rPr lang="en-US" dirty="0"/>
              <a:t>Amount of jumping around</a:t>
            </a:r>
          </a:p>
          <a:p>
            <a:r>
              <a:rPr lang="en-US" dirty="0"/>
              <a:t>Lexical flag features (binary value for "sentence contains 'octopus'") </a:t>
            </a:r>
          </a:p>
        </p:txBody>
      </p:sp>
    </p:spTree>
    <p:extLst>
      <p:ext uri="{BB962C8B-B14F-4D97-AF65-F5344CB8AC3E}">
        <p14:creationId xmlns:p14="http://schemas.microsoft.com/office/powerpoint/2010/main" val="367661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3CBD-6095-1E44-94B1-46B5A01183EF}"/>
              </a:ext>
            </a:extLst>
          </p:cNvPr>
          <p:cNvSpPr>
            <a:spLocks noGrp="1"/>
          </p:cNvSpPr>
          <p:nvPr>
            <p:ph type="title"/>
          </p:nvPr>
        </p:nvSpPr>
        <p:spPr/>
        <p:txBody>
          <a:bodyPr/>
          <a:lstStyle/>
          <a:p>
            <a:r>
              <a:rPr lang="en-US" dirty="0"/>
              <a:t>Pipeline</a:t>
            </a:r>
          </a:p>
        </p:txBody>
      </p:sp>
      <p:sp>
        <p:nvSpPr>
          <p:cNvPr id="4" name="Rectangle 3">
            <a:extLst>
              <a:ext uri="{FF2B5EF4-FFF2-40B4-BE49-F238E27FC236}">
                <a16:creationId xmlns:a16="http://schemas.microsoft.com/office/drawing/2014/main" id="{D0EE7E81-FF61-FE42-8FA8-E70BB76FBCD6}"/>
              </a:ext>
            </a:extLst>
          </p:cNvPr>
          <p:cNvSpPr/>
          <p:nvPr/>
        </p:nvSpPr>
        <p:spPr>
          <a:xfrm>
            <a:off x="273122"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 alignment</a:t>
            </a:r>
          </a:p>
        </p:txBody>
      </p:sp>
      <p:sp>
        <p:nvSpPr>
          <p:cNvPr id="5" name="Rectangle 4">
            <a:extLst>
              <a:ext uri="{FF2B5EF4-FFF2-40B4-BE49-F238E27FC236}">
                <a16:creationId xmlns:a16="http://schemas.microsoft.com/office/drawing/2014/main" id="{357E7FC2-5D32-C84B-8375-2474CD329930}"/>
              </a:ext>
            </a:extLst>
          </p:cNvPr>
          <p:cNvSpPr/>
          <p:nvPr/>
        </p:nvSpPr>
        <p:spPr>
          <a:xfrm>
            <a:off x="3343382"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Phrase pair extraction</a:t>
            </a:r>
          </a:p>
        </p:txBody>
      </p:sp>
      <p:sp>
        <p:nvSpPr>
          <p:cNvPr id="6" name="Rectangle 5">
            <a:extLst>
              <a:ext uri="{FF2B5EF4-FFF2-40B4-BE49-F238E27FC236}">
                <a16:creationId xmlns:a16="http://schemas.microsoft.com/office/drawing/2014/main" id="{0C14D88B-B48B-7B45-A2C8-30288BE43DE6}"/>
              </a:ext>
            </a:extLst>
          </p:cNvPr>
          <p:cNvSpPr/>
          <p:nvPr/>
        </p:nvSpPr>
        <p:spPr>
          <a:xfrm>
            <a:off x="6310900"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Estimation</a:t>
            </a:r>
          </a:p>
        </p:txBody>
      </p:sp>
      <p:sp>
        <p:nvSpPr>
          <p:cNvPr id="7" name="Rectangle 6">
            <a:extLst>
              <a:ext uri="{FF2B5EF4-FFF2-40B4-BE49-F238E27FC236}">
                <a16:creationId xmlns:a16="http://schemas.microsoft.com/office/drawing/2014/main" id="{B020F2E2-8843-A148-B783-6F773B03CC8D}"/>
              </a:ext>
            </a:extLst>
          </p:cNvPr>
          <p:cNvSpPr/>
          <p:nvPr/>
        </p:nvSpPr>
        <p:spPr>
          <a:xfrm>
            <a:off x="9278418"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 Estimation</a:t>
            </a:r>
          </a:p>
        </p:txBody>
      </p:sp>
      <p:cxnSp>
        <p:nvCxnSpPr>
          <p:cNvPr id="9" name="Straight Arrow Connector 8">
            <a:extLst>
              <a:ext uri="{FF2B5EF4-FFF2-40B4-BE49-F238E27FC236}">
                <a16:creationId xmlns:a16="http://schemas.microsoft.com/office/drawing/2014/main" id="{86CC4E1C-B50F-3C43-8C68-142BF523D0F2}"/>
              </a:ext>
            </a:extLst>
          </p:cNvPr>
          <p:cNvCxnSpPr>
            <a:endCxn id="5" idx="1"/>
          </p:cNvCxnSpPr>
          <p:nvPr/>
        </p:nvCxnSpPr>
        <p:spPr>
          <a:xfrm>
            <a:off x="2825394"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19CF94-7503-8B4B-9C9D-2CE68BF1C7BE}"/>
              </a:ext>
            </a:extLst>
          </p:cNvPr>
          <p:cNvCxnSpPr/>
          <p:nvPr/>
        </p:nvCxnSpPr>
        <p:spPr>
          <a:xfrm>
            <a:off x="5895654"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5D0B58-5B74-4740-923C-A7FC172118E8}"/>
              </a:ext>
            </a:extLst>
          </p:cNvPr>
          <p:cNvCxnSpPr/>
          <p:nvPr/>
        </p:nvCxnSpPr>
        <p:spPr>
          <a:xfrm>
            <a:off x="8760430"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8367D6-F00A-3248-B36A-5A6765775A33}"/>
              </a:ext>
            </a:extLst>
          </p:cNvPr>
          <p:cNvSpPr txBox="1"/>
          <p:nvPr/>
        </p:nvSpPr>
        <p:spPr>
          <a:xfrm>
            <a:off x="273122" y="4518329"/>
            <a:ext cx="2550955" cy="369332"/>
          </a:xfrm>
          <a:prstGeom prst="rect">
            <a:avLst/>
          </a:prstGeom>
          <a:noFill/>
        </p:spPr>
        <p:txBody>
          <a:bodyPr wrap="none" rtlCol="0">
            <a:spAutoFit/>
          </a:bodyPr>
          <a:lstStyle/>
          <a:p>
            <a:r>
              <a:rPr lang="en-US" dirty="0"/>
              <a:t>Wrong alignment? Stuck!</a:t>
            </a:r>
          </a:p>
        </p:txBody>
      </p:sp>
      <p:sp>
        <p:nvSpPr>
          <p:cNvPr id="13" name="TextBox 12">
            <a:extLst>
              <a:ext uri="{FF2B5EF4-FFF2-40B4-BE49-F238E27FC236}">
                <a16:creationId xmlns:a16="http://schemas.microsoft.com/office/drawing/2014/main" id="{B97EB074-A366-CE4C-8078-EC60005B5918}"/>
              </a:ext>
            </a:extLst>
          </p:cNvPr>
          <p:cNvSpPr txBox="1"/>
          <p:nvPr/>
        </p:nvSpPr>
        <p:spPr>
          <a:xfrm>
            <a:off x="3344699" y="4518329"/>
            <a:ext cx="2691314" cy="923330"/>
          </a:xfrm>
          <a:prstGeom prst="rect">
            <a:avLst/>
          </a:prstGeom>
          <a:noFill/>
        </p:spPr>
        <p:txBody>
          <a:bodyPr wrap="none" rtlCol="0">
            <a:spAutoFit/>
          </a:bodyPr>
          <a:lstStyle/>
          <a:p>
            <a:r>
              <a:rPr lang="en-US" dirty="0"/>
              <a:t>Can only use the phrase</a:t>
            </a:r>
            <a:br>
              <a:rPr lang="en-US" dirty="0"/>
            </a:br>
            <a:r>
              <a:rPr lang="en-US" dirty="0"/>
              <a:t>pairs you extracted; can't</a:t>
            </a:r>
            <a:br>
              <a:rPr lang="en-US" dirty="0"/>
            </a:br>
            <a:r>
              <a:rPr lang="en-US" dirty="0"/>
              <a:t>arbitrarily generate words</a:t>
            </a:r>
          </a:p>
        </p:txBody>
      </p:sp>
      <p:sp>
        <p:nvSpPr>
          <p:cNvPr id="14" name="TextBox 13">
            <a:extLst>
              <a:ext uri="{FF2B5EF4-FFF2-40B4-BE49-F238E27FC236}">
                <a16:creationId xmlns:a16="http://schemas.microsoft.com/office/drawing/2014/main" id="{33CF109D-E670-9641-BD10-EA7B961EF5BF}"/>
              </a:ext>
            </a:extLst>
          </p:cNvPr>
          <p:cNvSpPr txBox="1"/>
          <p:nvPr/>
        </p:nvSpPr>
        <p:spPr>
          <a:xfrm>
            <a:off x="6279587" y="4518329"/>
            <a:ext cx="2734531" cy="923330"/>
          </a:xfrm>
          <a:prstGeom prst="rect">
            <a:avLst/>
          </a:prstGeom>
          <a:noFill/>
        </p:spPr>
        <p:txBody>
          <a:bodyPr wrap="none" rtlCol="0">
            <a:spAutoFit/>
          </a:bodyPr>
          <a:lstStyle/>
          <a:p>
            <a:r>
              <a:rPr lang="en-US" dirty="0"/>
              <a:t>What are the right features</a:t>
            </a:r>
            <a:br>
              <a:rPr lang="en-US" dirty="0"/>
            </a:br>
            <a:r>
              <a:rPr lang="en-US" dirty="0"/>
              <a:t>for this data set? (may</a:t>
            </a:r>
            <a:br>
              <a:rPr lang="en-US" dirty="0"/>
            </a:br>
            <a:r>
              <a:rPr lang="en-US" dirty="0"/>
              <a:t>vary from set to set)</a:t>
            </a:r>
          </a:p>
        </p:txBody>
      </p:sp>
      <p:sp>
        <p:nvSpPr>
          <p:cNvPr id="15" name="TextBox 14">
            <a:extLst>
              <a:ext uri="{FF2B5EF4-FFF2-40B4-BE49-F238E27FC236}">
                <a16:creationId xmlns:a16="http://schemas.microsoft.com/office/drawing/2014/main" id="{6AACECB6-D95A-6E4C-BD05-5D400CD654EB}"/>
              </a:ext>
            </a:extLst>
          </p:cNvPr>
          <p:cNvSpPr txBox="1"/>
          <p:nvPr/>
        </p:nvSpPr>
        <p:spPr>
          <a:xfrm>
            <a:off x="9187288" y="4518329"/>
            <a:ext cx="2477088" cy="923330"/>
          </a:xfrm>
          <a:prstGeom prst="rect">
            <a:avLst/>
          </a:prstGeom>
          <a:noFill/>
        </p:spPr>
        <p:txBody>
          <a:bodyPr wrap="none" rtlCol="0">
            <a:spAutoFit/>
          </a:bodyPr>
          <a:lstStyle/>
          <a:p>
            <a:r>
              <a:rPr lang="en-US" dirty="0"/>
              <a:t>Typically adjusted over a</a:t>
            </a:r>
            <a:br>
              <a:rPr lang="en-US" dirty="0"/>
            </a:br>
            <a:r>
              <a:rPr lang="en-US" dirty="0"/>
              <a:t>small set; hard to search</a:t>
            </a:r>
          </a:p>
          <a:p>
            <a:r>
              <a:rPr lang="en-US" dirty="0"/>
              <a:t>efficiently</a:t>
            </a:r>
          </a:p>
        </p:txBody>
      </p:sp>
    </p:spTree>
    <p:extLst>
      <p:ext uri="{BB962C8B-B14F-4D97-AF65-F5344CB8AC3E}">
        <p14:creationId xmlns:p14="http://schemas.microsoft.com/office/powerpoint/2010/main" val="334145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772B-2FFB-FD45-8050-0CE7E4086DFF}"/>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CF612D23-A5C8-8C41-A530-54D7E8E98C20}"/>
              </a:ext>
            </a:extLst>
          </p:cNvPr>
          <p:cNvSpPr>
            <a:spLocks noGrp="1"/>
          </p:cNvSpPr>
          <p:nvPr>
            <p:ph idx="1"/>
          </p:nvPr>
        </p:nvSpPr>
        <p:spPr/>
        <p:txBody>
          <a:bodyPr>
            <a:normAutofit fontScale="92500"/>
          </a:bodyPr>
          <a:lstStyle/>
          <a:p>
            <a:r>
              <a:rPr lang="en-US" dirty="0"/>
              <a:t>Are these the right features? Should we use combinations of features? </a:t>
            </a:r>
          </a:p>
          <a:p>
            <a:r>
              <a:rPr lang="en-US" dirty="0"/>
              <a:t>What if we made a mistake during alignment? We're locked into those possibilities even though we didn't make alignments to optimize </a:t>
            </a:r>
            <a:r>
              <a:rPr lang="en-US" dirty="0" err="1"/>
              <a:t>mt</a:t>
            </a:r>
            <a:r>
              <a:rPr lang="en-US" dirty="0"/>
              <a:t> quality.</a:t>
            </a:r>
          </a:p>
          <a:p>
            <a:r>
              <a:rPr lang="en-US" dirty="0"/>
              <a:t>We only have estimates for the things we've seen and based on limited context. It would be nice to generalize to unseen events and full context</a:t>
            </a:r>
          </a:p>
          <a:p>
            <a:r>
              <a:rPr lang="en-US" dirty="0"/>
              <a:t>NMT solved all of this</a:t>
            </a:r>
          </a:p>
          <a:p>
            <a:pPr lvl="1"/>
            <a:r>
              <a:rPr lang="en-US" dirty="0"/>
              <a:t>first with FFNN LMs</a:t>
            </a:r>
          </a:p>
          <a:p>
            <a:pPr lvl="1"/>
            <a:r>
              <a:rPr lang="en-US" dirty="0"/>
              <a:t>then with LSTMs</a:t>
            </a:r>
          </a:p>
          <a:p>
            <a:pPr lvl="1"/>
            <a:r>
              <a:rPr lang="en-US" dirty="0"/>
              <a:t>then with attention</a:t>
            </a:r>
          </a:p>
          <a:p>
            <a:pPr lvl="1"/>
            <a:r>
              <a:rPr lang="en-US" dirty="0"/>
              <a:t>and then with transformers</a:t>
            </a:r>
          </a:p>
        </p:txBody>
      </p:sp>
    </p:spTree>
    <p:extLst>
      <p:ext uri="{BB962C8B-B14F-4D97-AF65-F5344CB8AC3E}">
        <p14:creationId xmlns:p14="http://schemas.microsoft.com/office/powerpoint/2010/main" val="3984665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0320F-A3AA-5949-A2E3-B4E70F74279B}"/>
              </a:ext>
            </a:extLst>
          </p:cNvPr>
          <p:cNvPicPr>
            <a:picLocks noChangeAspect="1"/>
          </p:cNvPicPr>
          <p:nvPr/>
        </p:nvPicPr>
        <p:blipFill>
          <a:blip r:embed="rId2"/>
          <a:stretch>
            <a:fillRect/>
          </a:stretch>
        </p:blipFill>
        <p:spPr>
          <a:xfrm>
            <a:off x="0" y="552964"/>
            <a:ext cx="12192000" cy="5752072"/>
          </a:xfrm>
          <a:prstGeom prst="rect">
            <a:avLst/>
          </a:prstGeom>
        </p:spPr>
      </p:pic>
      <p:sp>
        <p:nvSpPr>
          <p:cNvPr id="4" name="TextBox 3">
            <a:extLst>
              <a:ext uri="{FF2B5EF4-FFF2-40B4-BE49-F238E27FC236}">
                <a16:creationId xmlns:a16="http://schemas.microsoft.com/office/drawing/2014/main" id="{21A2D044-0295-404E-BEA7-29294D332BA7}"/>
              </a:ext>
            </a:extLst>
          </p:cNvPr>
          <p:cNvSpPr txBox="1"/>
          <p:nvPr/>
        </p:nvSpPr>
        <p:spPr>
          <a:xfrm>
            <a:off x="3764603" y="116732"/>
            <a:ext cx="3878369" cy="523220"/>
          </a:xfrm>
          <a:prstGeom prst="rect">
            <a:avLst/>
          </a:prstGeom>
          <a:noFill/>
        </p:spPr>
        <p:txBody>
          <a:bodyPr wrap="none" rtlCol="0">
            <a:spAutoFit/>
          </a:bodyPr>
          <a:lstStyle/>
          <a:p>
            <a:r>
              <a:rPr lang="en-US" sz="2800"/>
              <a:t>Progress in MT over Time</a:t>
            </a:r>
          </a:p>
        </p:txBody>
      </p:sp>
    </p:spTree>
    <p:extLst>
      <p:ext uri="{BB962C8B-B14F-4D97-AF65-F5344CB8AC3E}">
        <p14:creationId xmlns:p14="http://schemas.microsoft.com/office/powerpoint/2010/main" val="2314128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C8205C4-4497-4844-AE93-ACC45A781EC0}"/>
              </a:ext>
            </a:extLst>
          </p:cNvPr>
          <p:cNvSpPr/>
          <p:nvPr/>
        </p:nvSpPr>
        <p:spPr>
          <a:xfrm>
            <a:off x="9352547" y="320841"/>
            <a:ext cx="2277978" cy="537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59AB73F-9FF3-0248-BD90-42B18156B5F1}"/>
              </a:ext>
            </a:extLst>
          </p:cNvPr>
          <p:cNvSpPr/>
          <p:nvPr/>
        </p:nvSpPr>
        <p:spPr>
          <a:xfrm>
            <a:off x="1098883" y="6232358"/>
            <a:ext cx="9954127"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80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8D9814D-2BA6-8D4C-8702-59FF93340F6E}"/>
              </a:ext>
            </a:extLst>
          </p:cNvPr>
          <p:cNvSpPr/>
          <p:nvPr/>
        </p:nvSpPr>
        <p:spPr>
          <a:xfrm>
            <a:off x="9352547" y="320841"/>
            <a:ext cx="2277978" cy="537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11C5C9-56FF-6E48-88B5-8B6C904A5A6C}"/>
              </a:ext>
            </a:extLst>
          </p:cNvPr>
          <p:cNvSpPr/>
          <p:nvPr/>
        </p:nvSpPr>
        <p:spPr>
          <a:xfrm>
            <a:off x="1098883" y="6232358"/>
            <a:ext cx="9954127"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And this is before transformers!</a:t>
            </a:r>
          </a:p>
        </p:txBody>
      </p:sp>
    </p:spTree>
    <p:extLst>
      <p:ext uri="{BB962C8B-B14F-4D97-AF65-F5344CB8AC3E}">
        <p14:creationId xmlns:p14="http://schemas.microsoft.com/office/powerpoint/2010/main" val="3510315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72424FA7-394D-5BEA-9925-21CB4C30D29D}"/>
              </a:ext>
            </a:extLst>
          </p:cNvPr>
          <p:cNvPicPr>
            <a:picLocks noChangeAspect="1"/>
          </p:cNvPicPr>
          <p:nvPr/>
        </p:nvPicPr>
        <p:blipFill>
          <a:blip r:embed="rId2"/>
          <a:stretch>
            <a:fillRect/>
          </a:stretch>
        </p:blipFill>
        <p:spPr>
          <a:xfrm>
            <a:off x="6096000" y="776893"/>
            <a:ext cx="5705814" cy="4718268"/>
          </a:xfrm>
          <a:prstGeom prst="rect">
            <a:avLst/>
          </a:prstGeom>
          <a:solidFill>
            <a:schemeClr val="bg2">
              <a:lumMod val="75000"/>
            </a:schemeClr>
          </a:solidFill>
          <a:effectLst>
            <a:glow rad="101600">
              <a:schemeClr val="accent3">
                <a:satMod val="175000"/>
                <a:alpha val="40000"/>
              </a:schemeClr>
            </a:glow>
          </a:effectLst>
        </p:spPr>
      </p:pic>
      <p:sp>
        <p:nvSpPr>
          <p:cNvPr id="3" name="TextBox 2">
            <a:extLst>
              <a:ext uri="{FF2B5EF4-FFF2-40B4-BE49-F238E27FC236}">
                <a16:creationId xmlns:a16="http://schemas.microsoft.com/office/drawing/2014/main" id="{D0DA8F89-C783-0091-3E89-CCACBFD3AFB8}"/>
              </a:ext>
            </a:extLst>
          </p:cNvPr>
          <p:cNvSpPr txBox="1"/>
          <p:nvPr/>
        </p:nvSpPr>
        <p:spPr>
          <a:xfrm>
            <a:off x="7987553" y="5930153"/>
            <a:ext cx="3785460" cy="369332"/>
          </a:xfrm>
          <a:prstGeom prst="rect">
            <a:avLst/>
          </a:prstGeom>
          <a:noFill/>
        </p:spPr>
        <p:txBody>
          <a:bodyPr wrap="none" rtlCol="0">
            <a:spAutoFit/>
          </a:bodyPr>
          <a:lstStyle/>
          <a:p>
            <a:r>
              <a:rPr lang="en-US"/>
              <a:t>Thamme Gowda thesis defense (2022)</a:t>
            </a:r>
          </a:p>
        </p:txBody>
      </p:sp>
      <p:pic>
        <p:nvPicPr>
          <p:cNvPr id="4" name="Picture 3">
            <a:extLst>
              <a:ext uri="{FF2B5EF4-FFF2-40B4-BE49-F238E27FC236}">
                <a16:creationId xmlns:a16="http://schemas.microsoft.com/office/drawing/2014/main" id="{87E165D2-7974-468E-EF0A-8239A422F5BC}"/>
              </a:ext>
            </a:extLst>
          </p:cNvPr>
          <p:cNvPicPr>
            <a:picLocks noChangeAspect="1"/>
          </p:cNvPicPr>
          <p:nvPr/>
        </p:nvPicPr>
        <p:blipFill>
          <a:blip r:embed="rId3"/>
          <a:stretch>
            <a:fillRect/>
          </a:stretch>
        </p:blipFill>
        <p:spPr>
          <a:xfrm>
            <a:off x="685800" y="536388"/>
            <a:ext cx="4970482" cy="5097930"/>
          </a:xfrm>
          <a:prstGeom prst="rect">
            <a:avLst/>
          </a:prstGeom>
        </p:spPr>
      </p:pic>
      <p:sp>
        <p:nvSpPr>
          <p:cNvPr id="5" name="TextBox 4">
            <a:extLst>
              <a:ext uri="{FF2B5EF4-FFF2-40B4-BE49-F238E27FC236}">
                <a16:creationId xmlns:a16="http://schemas.microsoft.com/office/drawing/2014/main" id="{28A6BCA0-DE0D-C6F2-5A42-D3DE2EE1A7F7}"/>
              </a:ext>
            </a:extLst>
          </p:cNvPr>
          <p:cNvSpPr txBox="1"/>
          <p:nvPr/>
        </p:nvSpPr>
        <p:spPr>
          <a:xfrm>
            <a:off x="1093694" y="5900556"/>
            <a:ext cx="2138086" cy="369332"/>
          </a:xfrm>
          <a:prstGeom prst="rect">
            <a:avLst/>
          </a:prstGeom>
          <a:noFill/>
        </p:spPr>
        <p:txBody>
          <a:bodyPr wrap="none" rtlCol="0">
            <a:spAutoFit/>
          </a:bodyPr>
          <a:lstStyle/>
          <a:p>
            <a:r>
              <a:rPr lang="en-US"/>
              <a:t>Koehn Knowles 2017</a:t>
            </a:r>
          </a:p>
        </p:txBody>
      </p:sp>
    </p:spTree>
    <p:extLst>
      <p:ext uri="{BB962C8B-B14F-4D97-AF65-F5344CB8AC3E}">
        <p14:creationId xmlns:p14="http://schemas.microsoft.com/office/powerpoint/2010/main" val="4217042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6C64-B5ED-4519-B9F1-CB163FB75FC7}"/>
              </a:ext>
            </a:extLst>
          </p:cNvPr>
          <p:cNvSpPr>
            <a:spLocks noGrp="1"/>
          </p:cNvSpPr>
          <p:nvPr>
            <p:ph type="title"/>
          </p:nvPr>
        </p:nvSpPr>
        <p:spPr/>
        <p:txBody>
          <a:bodyPr/>
          <a:lstStyle/>
          <a:p>
            <a:r>
              <a:rPr lang="en-US"/>
              <a:t>LM as translation?</a:t>
            </a:r>
          </a:p>
        </p:txBody>
      </p:sp>
      <p:sp>
        <p:nvSpPr>
          <p:cNvPr id="3" name="Content Placeholder 2">
            <a:extLst>
              <a:ext uri="{FF2B5EF4-FFF2-40B4-BE49-F238E27FC236}">
                <a16:creationId xmlns:a16="http://schemas.microsoft.com/office/drawing/2014/main" id="{EFD79257-F897-F5D5-7B08-F5203C710C37}"/>
              </a:ext>
            </a:extLst>
          </p:cNvPr>
          <p:cNvSpPr>
            <a:spLocks noGrp="1"/>
          </p:cNvSpPr>
          <p:nvPr>
            <p:ph idx="1"/>
          </p:nvPr>
        </p:nvSpPr>
        <p:spPr>
          <a:xfrm>
            <a:off x="178443" y="2523281"/>
            <a:ext cx="5041739" cy="4051139"/>
          </a:xfrm>
        </p:spPr>
        <p:txBody>
          <a:bodyPr>
            <a:normAutofit/>
          </a:bodyPr>
          <a:lstStyle/>
          <a:p>
            <a:r>
              <a:rPr lang="en-US" sz="3200"/>
              <a:t>PaLM (2022) – big transformer LM</a:t>
            </a:r>
          </a:p>
          <a:p>
            <a:r>
              <a:rPr lang="en-US" sz="3200"/>
              <a:t>no parallel data but really good xlation!</a:t>
            </a:r>
          </a:p>
          <a:p>
            <a:r>
              <a:rPr lang="en-US" sz="3200"/>
              <a:t>how?</a:t>
            </a:r>
          </a:p>
        </p:txBody>
      </p:sp>
      <p:pic>
        <p:nvPicPr>
          <p:cNvPr id="4" name="Picture 3">
            <a:extLst>
              <a:ext uri="{FF2B5EF4-FFF2-40B4-BE49-F238E27FC236}">
                <a16:creationId xmlns:a16="http://schemas.microsoft.com/office/drawing/2014/main" id="{68BEB0B4-5599-7D02-89FA-D409F8A2B259}"/>
              </a:ext>
            </a:extLst>
          </p:cNvPr>
          <p:cNvPicPr>
            <a:picLocks noChangeAspect="1"/>
          </p:cNvPicPr>
          <p:nvPr/>
        </p:nvPicPr>
        <p:blipFill>
          <a:blip r:embed="rId2"/>
          <a:stretch>
            <a:fillRect/>
          </a:stretch>
        </p:blipFill>
        <p:spPr>
          <a:xfrm>
            <a:off x="5481657" y="1370475"/>
            <a:ext cx="6159500" cy="2311400"/>
          </a:xfrm>
          <a:prstGeom prst="rect">
            <a:avLst/>
          </a:prstGeom>
        </p:spPr>
      </p:pic>
      <p:pic>
        <p:nvPicPr>
          <p:cNvPr id="5" name="Picture 4">
            <a:extLst>
              <a:ext uri="{FF2B5EF4-FFF2-40B4-BE49-F238E27FC236}">
                <a16:creationId xmlns:a16="http://schemas.microsoft.com/office/drawing/2014/main" id="{74C050E9-669A-4AF5-DF03-2787146BCBC9}"/>
              </a:ext>
            </a:extLst>
          </p:cNvPr>
          <p:cNvPicPr>
            <a:picLocks noChangeAspect="1"/>
          </p:cNvPicPr>
          <p:nvPr/>
        </p:nvPicPr>
        <p:blipFill>
          <a:blip r:embed="rId3"/>
          <a:stretch>
            <a:fillRect/>
          </a:stretch>
        </p:blipFill>
        <p:spPr>
          <a:xfrm>
            <a:off x="6607697" y="4202514"/>
            <a:ext cx="4648200" cy="1917700"/>
          </a:xfrm>
          <a:prstGeom prst="rect">
            <a:avLst/>
          </a:prstGeom>
        </p:spPr>
      </p:pic>
    </p:spTree>
    <p:extLst>
      <p:ext uri="{BB962C8B-B14F-4D97-AF65-F5344CB8AC3E}">
        <p14:creationId xmlns:p14="http://schemas.microsoft.com/office/powerpoint/2010/main" val="3162699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F545-FDD2-F404-24CC-35C407F50021}"/>
              </a:ext>
            </a:extLst>
          </p:cNvPr>
          <p:cNvSpPr>
            <a:spLocks noGrp="1"/>
          </p:cNvSpPr>
          <p:nvPr>
            <p:ph type="title"/>
          </p:nvPr>
        </p:nvSpPr>
        <p:spPr/>
        <p:txBody>
          <a:bodyPr/>
          <a:lstStyle/>
          <a:p>
            <a:r>
              <a:rPr lang="en-US"/>
              <a:t>Hard to avoid leaks!</a:t>
            </a:r>
          </a:p>
        </p:txBody>
      </p:sp>
      <p:pic>
        <p:nvPicPr>
          <p:cNvPr id="4" name="Content Placeholder 3">
            <a:extLst>
              <a:ext uri="{FF2B5EF4-FFF2-40B4-BE49-F238E27FC236}">
                <a16:creationId xmlns:a16="http://schemas.microsoft.com/office/drawing/2014/main" id="{2CFC4CD4-7C0A-AB30-BEEC-74138C51CC0E}"/>
              </a:ext>
            </a:extLst>
          </p:cNvPr>
          <p:cNvPicPr>
            <a:picLocks noGrp="1" noChangeAspect="1"/>
          </p:cNvPicPr>
          <p:nvPr>
            <p:ph idx="1"/>
          </p:nvPr>
        </p:nvPicPr>
        <p:blipFill>
          <a:blip r:embed="rId2"/>
          <a:stretch>
            <a:fillRect/>
          </a:stretch>
        </p:blipFill>
        <p:spPr>
          <a:xfrm>
            <a:off x="1615158" y="1825625"/>
            <a:ext cx="8961684" cy="4351338"/>
          </a:xfrm>
          <a:prstGeom prst="rect">
            <a:avLst/>
          </a:prstGeom>
        </p:spPr>
      </p:pic>
      <p:sp>
        <p:nvSpPr>
          <p:cNvPr id="5" name="TextBox 4">
            <a:extLst>
              <a:ext uri="{FF2B5EF4-FFF2-40B4-BE49-F238E27FC236}">
                <a16:creationId xmlns:a16="http://schemas.microsoft.com/office/drawing/2014/main" id="{81367AA7-6097-D2F0-B931-85C21C662DE8}"/>
              </a:ext>
            </a:extLst>
          </p:cNvPr>
          <p:cNvSpPr txBox="1"/>
          <p:nvPr/>
        </p:nvSpPr>
        <p:spPr>
          <a:xfrm>
            <a:off x="590309" y="6319777"/>
            <a:ext cx="1966949" cy="369332"/>
          </a:xfrm>
          <a:prstGeom prst="rect">
            <a:avLst/>
          </a:prstGeom>
          <a:noFill/>
        </p:spPr>
        <p:txBody>
          <a:bodyPr wrap="none" rtlCol="0">
            <a:spAutoFit/>
          </a:bodyPr>
          <a:lstStyle/>
          <a:p>
            <a:r>
              <a:rPr lang="en-US"/>
              <a:t>from philipp koehn</a:t>
            </a:r>
          </a:p>
        </p:txBody>
      </p:sp>
    </p:spTree>
    <p:extLst>
      <p:ext uri="{BB962C8B-B14F-4D97-AF65-F5344CB8AC3E}">
        <p14:creationId xmlns:p14="http://schemas.microsoft.com/office/powerpoint/2010/main" val="208420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9085A-EAD6-8132-AEE1-F86402E3BB1F}"/>
              </a:ext>
            </a:extLst>
          </p:cNvPr>
          <p:cNvPicPr>
            <a:picLocks noChangeAspect="1"/>
          </p:cNvPicPr>
          <p:nvPr/>
        </p:nvPicPr>
        <p:blipFill>
          <a:blip r:embed="rId2"/>
          <a:stretch>
            <a:fillRect/>
          </a:stretch>
        </p:blipFill>
        <p:spPr>
          <a:xfrm>
            <a:off x="489937" y="243068"/>
            <a:ext cx="11073172" cy="6292896"/>
          </a:xfrm>
          <a:prstGeom prst="rect">
            <a:avLst/>
          </a:prstGeom>
        </p:spPr>
      </p:pic>
      <p:sp>
        <p:nvSpPr>
          <p:cNvPr id="5" name="TextBox 4">
            <a:extLst>
              <a:ext uri="{FF2B5EF4-FFF2-40B4-BE49-F238E27FC236}">
                <a16:creationId xmlns:a16="http://schemas.microsoft.com/office/drawing/2014/main" id="{90C864FB-E67E-F580-63F5-B8250931C73F}"/>
              </a:ext>
            </a:extLst>
          </p:cNvPr>
          <p:cNvSpPr txBox="1"/>
          <p:nvPr/>
        </p:nvSpPr>
        <p:spPr>
          <a:xfrm>
            <a:off x="312516" y="6166632"/>
            <a:ext cx="1966949" cy="369332"/>
          </a:xfrm>
          <a:prstGeom prst="rect">
            <a:avLst/>
          </a:prstGeom>
          <a:noFill/>
        </p:spPr>
        <p:txBody>
          <a:bodyPr wrap="none" rtlCol="0">
            <a:spAutoFit/>
          </a:bodyPr>
          <a:lstStyle/>
          <a:p>
            <a:r>
              <a:rPr lang="en-US"/>
              <a:t>from philipp koehn</a:t>
            </a:r>
          </a:p>
        </p:txBody>
      </p:sp>
    </p:spTree>
    <p:extLst>
      <p:ext uri="{BB962C8B-B14F-4D97-AF65-F5344CB8AC3E}">
        <p14:creationId xmlns:p14="http://schemas.microsoft.com/office/powerpoint/2010/main" val="3770409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E846-5217-C1F4-989A-09AF92A54B5E}"/>
              </a:ext>
            </a:extLst>
          </p:cNvPr>
          <p:cNvSpPr>
            <a:spLocks noGrp="1"/>
          </p:cNvSpPr>
          <p:nvPr>
            <p:ph type="title"/>
          </p:nvPr>
        </p:nvSpPr>
        <p:spPr/>
        <p:txBody>
          <a:bodyPr/>
          <a:lstStyle/>
          <a:p>
            <a:r>
              <a:rPr lang="en-US"/>
              <a:t>More Recent, and with GPT4</a:t>
            </a:r>
          </a:p>
        </p:txBody>
      </p:sp>
      <p:sp>
        <p:nvSpPr>
          <p:cNvPr id="5" name="TextBox 4">
            <a:extLst>
              <a:ext uri="{FF2B5EF4-FFF2-40B4-BE49-F238E27FC236}">
                <a16:creationId xmlns:a16="http://schemas.microsoft.com/office/drawing/2014/main" id="{FD27B224-15A2-10FC-3098-D3A9477BF717}"/>
              </a:ext>
            </a:extLst>
          </p:cNvPr>
          <p:cNvSpPr txBox="1"/>
          <p:nvPr/>
        </p:nvSpPr>
        <p:spPr>
          <a:xfrm>
            <a:off x="118640" y="6311900"/>
            <a:ext cx="7370179" cy="369332"/>
          </a:xfrm>
          <a:prstGeom prst="rect">
            <a:avLst/>
          </a:prstGeom>
          <a:noFill/>
        </p:spPr>
        <p:txBody>
          <a:bodyPr wrap="square">
            <a:spAutoFit/>
          </a:bodyPr>
          <a:lstStyle/>
          <a:p>
            <a:r>
              <a:rPr lang="en-US">
                <a:hlinkClick r:id="rId2"/>
              </a:rPr>
              <a:t>Is ChatGPT A Good Translator? Yes With GPT-4 As The Engine (jiao et al 23)</a:t>
            </a:r>
            <a:endParaRPr lang="en-US"/>
          </a:p>
        </p:txBody>
      </p:sp>
      <p:pic>
        <p:nvPicPr>
          <p:cNvPr id="6" name="Picture 5">
            <a:extLst>
              <a:ext uri="{FF2B5EF4-FFF2-40B4-BE49-F238E27FC236}">
                <a16:creationId xmlns:a16="http://schemas.microsoft.com/office/drawing/2014/main" id="{36D5D8C7-9ABE-0720-D897-928DA893809F}"/>
              </a:ext>
            </a:extLst>
          </p:cNvPr>
          <p:cNvPicPr>
            <a:picLocks noChangeAspect="1"/>
          </p:cNvPicPr>
          <p:nvPr/>
        </p:nvPicPr>
        <p:blipFill>
          <a:blip r:embed="rId3"/>
          <a:stretch>
            <a:fillRect/>
          </a:stretch>
        </p:blipFill>
        <p:spPr>
          <a:xfrm>
            <a:off x="765978" y="1526492"/>
            <a:ext cx="3431452" cy="2261639"/>
          </a:xfrm>
          <a:prstGeom prst="rect">
            <a:avLst/>
          </a:prstGeom>
        </p:spPr>
      </p:pic>
      <p:pic>
        <p:nvPicPr>
          <p:cNvPr id="7" name="Picture 6">
            <a:extLst>
              <a:ext uri="{FF2B5EF4-FFF2-40B4-BE49-F238E27FC236}">
                <a16:creationId xmlns:a16="http://schemas.microsoft.com/office/drawing/2014/main" id="{56704DBC-4367-E637-7F6D-EC8EADE1D91A}"/>
              </a:ext>
            </a:extLst>
          </p:cNvPr>
          <p:cNvPicPr>
            <a:picLocks noChangeAspect="1"/>
          </p:cNvPicPr>
          <p:nvPr/>
        </p:nvPicPr>
        <p:blipFill>
          <a:blip r:embed="rId4"/>
          <a:stretch>
            <a:fillRect/>
          </a:stretch>
        </p:blipFill>
        <p:spPr>
          <a:xfrm>
            <a:off x="6224681" y="1228363"/>
            <a:ext cx="5044395" cy="2667884"/>
          </a:xfrm>
          <a:prstGeom prst="rect">
            <a:avLst/>
          </a:prstGeom>
        </p:spPr>
      </p:pic>
      <p:pic>
        <p:nvPicPr>
          <p:cNvPr id="8" name="Picture 7">
            <a:extLst>
              <a:ext uri="{FF2B5EF4-FFF2-40B4-BE49-F238E27FC236}">
                <a16:creationId xmlns:a16="http://schemas.microsoft.com/office/drawing/2014/main" id="{C06A0BF5-9FC0-8CF2-0F83-A4355EF2F050}"/>
              </a:ext>
            </a:extLst>
          </p:cNvPr>
          <p:cNvPicPr>
            <a:picLocks noChangeAspect="1"/>
          </p:cNvPicPr>
          <p:nvPr/>
        </p:nvPicPr>
        <p:blipFill>
          <a:blip r:embed="rId5"/>
          <a:stretch>
            <a:fillRect/>
          </a:stretch>
        </p:blipFill>
        <p:spPr>
          <a:xfrm>
            <a:off x="681256" y="3733800"/>
            <a:ext cx="3506654" cy="2578100"/>
          </a:xfrm>
          <a:prstGeom prst="rect">
            <a:avLst/>
          </a:prstGeom>
        </p:spPr>
      </p:pic>
      <p:pic>
        <p:nvPicPr>
          <p:cNvPr id="9" name="Picture 8">
            <a:extLst>
              <a:ext uri="{FF2B5EF4-FFF2-40B4-BE49-F238E27FC236}">
                <a16:creationId xmlns:a16="http://schemas.microsoft.com/office/drawing/2014/main" id="{01788641-FB4E-D1DC-50AF-D0B6FAE5EF1C}"/>
              </a:ext>
            </a:extLst>
          </p:cNvPr>
          <p:cNvPicPr>
            <a:picLocks noChangeAspect="1"/>
          </p:cNvPicPr>
          <p:nvPr/>
        </p:nvPicPr>
        <p:blipFill>
          <a:blip r:embed="rId6"/>
          <a:stretch>
            <a:fillRect/>
          </a:stretch>
        </p:blipFill>
        <p:spPr>
          <a:xfrm>
            <a:off x="5779902" y="4042954"/>
            <a:ext cx="5933955" cy="2266441"/>
          </a:xfrm>
          <a:prstGeom prst="rect">
            <a:avLst/>
          </a:prstGeom>
        </p:spPr>
      </p:pic>
    </p:spTree>
    <p:extLst>
      <p:ext uri="{BB962C8B-B14F-4D97-AF65-F5344CB8AC3E}">
        <p14:creationId xmlns:p14="http://schemas.microsoft.com/office/powerpoint/2010/main" val="35638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8A0336-2012-5579-A0E9-75634C65FA68}"/>
              </a:ext>
            </a:extLst>
          </p:cNvPr>
          <p:cNvSpPr txBox="1"/>
          <p:nvPr/>
        </p:nvSpPr>
        <p:spPr>
          <a:xfrm>
            <a:off x="8490858" y="5105400"/>
            <a:ext cx="806631" cy="461665"/>
          </a:xfrm>
          <a:prstGeom prst="rect">
            <a:avLst/>
          </a:prstGeom>
          <a:noFill/>
        </p:spPr>
        <p:txBody>
          <a:bodyPr wrap="none" rtlCol="0">
            <a:spAutoFit/>
          </a:bodyPr>
          <a:lstStyle/>
          <a:p>
            <a:r>
              <a:rPr lang="en-US" sz="2400"/>
              <a:t>2020</a:t>
            </a:r>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63957</TotalTime>
  <Words>3543</Words>
  <Application>Microsoft Macintosh PowerPoint</Application>
  <PresentationFormat>Widescreen</PresentationFormat>
  <Paragraphs>673</Paragraphs>
  <Slides>75</Slides>
  <Notes>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Cambria Math</vt:lpstr>
      <vt:lpstr>Wingdings</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practicalities (all multiling)</vt:lpstr>
      <vt:lpstr>PowerPoint Presentation</vt:lpstr>
      <vt:lpstr>How Do We Quantitatively Know If We're Doing a Good Job?</vt:lpstr>
      <vt:lpstr>PowerPoint Presentation</vt:lpstr>
      <vt:lpstr>PowerPoint Presentation</vt:lpstr>
      <vt:lpstr>PowerPoint Presentation</vt:lpstr>
      <vt:lpstr>PowerPoint Presentation</vt:lpstr>
      <vt:lpstr>PowerPoint Presentation</vt:lpstr>
      <vt:lpstr>PowerPoint Presentation</vt:lpstr>
      <vt:lpstr>Annotation Tool (WMT)</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Model-Based Evaluation Methods</vt:lpstr>
      <vt:lpstr>Embedding-based Evaluation</vt:lpstr>
      <vt:lpstr> Regression-based Evaluation</vt:lpstr>
      <vt:lpstr>PowerPoint Presentation</vt:lpstr>
      <vt:lpstr>PowerPoint Presentation</vt:lpstr>
      <vt:lpstr>This all comes down to sentence similarity!</vt:lpstr>
      <vt:lpstr>PowerPoint Presentation</vt:lpstr>
      <vt:lpstr>Automated Metrics: Conclusions</vt:lpstr>
      <vt:lpstr>Pre-Neural Statistical MT (1989-2014)</vt:lpstr>
      <vt:lpstr>Not that Fluent...</vt:lpstr>
      <vt:lpstr>Features</vt:lpstr>
      <vt:lpstr>Pipeline</vt:lpstr>
      <vt:lpstr>Problems</vt:lpstr>
      <vt:lpstr>PowerPoint Presentation</vt:lpstr>
      <vt:lpstr>PowerPoint Presentation</vt:lpstr>
      <vt:lpstr>PowerPoint Presentation</vt:lpstr>
      <vt:lpstr>PowerPoint Presentation</vt:lpstr>
      <vt:lpstr>LM as translation?</vt:lpstr>
      <vt:lpstr>Hard to avoid leaks!</vt:lpstr>
      <vt:lpstr>PowerPoint Presentation</vt:lpstr>
      <vt:lpstr>More Recent, and with GPT4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147</cp:revision>
  <dcterms:created xsi:type="dcterms:W3CDTF">2017-10-12T23:00:00Z</dcterms:created>
  <dcterms:modified xsi:type="dcterms:W3CDTF">2024-10-16T19:16:38Z</dcterms:modified>
</cp:coreProperties>
</file>